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8" r:id="rId2"/>
  </p:sldMasterIdLst>
  <p:notesMasterIdLst>
    <p:notesMasterId r:id="rId27"/>
  </p:notesMasterIdLst>
  <p:sldIdLst>
    <p:sldId id="421" r:id="rId3"/>
    <p:sldId id="373" r:id="rId4"/>
    <p:sldId id="422" r:id="rId5"/>
    <p:sldId id="380" r:id="rId6"/>
    <p:sldId id="257" r:id="rId7"/>
    <p:sldId id="278" r:id="rId8"/>
    <p:sldId id="274" r:id="rId9"/>
    <p:sldId id="425" r:id="rId10"/>
    <p:sldId id="383" r:id="rId11"/>
    <p:sldId id="363" r:id="rId12"/>
    <p:sldId id="429" r:id="rId13"/>
    <p:sldId id="424" r:id="rId14"/>
    <p:sldId id="377" r:id="rId15"/>
    <p:sldId id="389" r:id="rId16"/>
    <p:sldId id="432" r:id="rId17"/>
    <p:sldId id="430" r:id="rId18"/>
    <p:sldId id="435" r:id="rId19"/>
    <p:sldId id="436" r:id="rId20"/>
    <p:sldId id="431" r:id="rId21"/>
    <p:sldId id="434" r:id="rId22"/>
    <p:sldId id="433" r:id="rId23"/>
    <p:sldId id="368" r:id="rId24"/>
    <p:sldId id="369" r:id="rId25"/>
    <p:sldId id="41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CE1"/>
    <a:srgbClr val="B1B0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3792" autoAdjust="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Gross cohort change</c:v>
                </c:pt>
              </c:strCache>
            </c:strRef>
          </c:tx>
          <c:spPr>
            <a:solidFill>
              <a:schemeClr val="accent1"/>
            </a:solidFill>
            <a:ln>
              <a:noFill/>
            </a:ln>
            <a:effectLst/>
          </c:spPr>
          <c:invertIfNegative val="0"/>
          <c:cat>
            <c:strRef>
              <c:f>Sheet1!$A$3</c:f>
              <c:strCache>
                <c:ptCount val="1"/>
                <c:pt idx="0">
                  <c:v>Part-Time Care</c:v>
                </c:pt>
              </c:strCache>
            </c:strRef>
          </c:cat>
          <c:val>
            <c:numRef>
              <c:f>Sheet1!$B$3</c:f>
              <c:numCache>
                <c:formatCode>0.0%</c:formatCode>
                <c:ptCount val="1"/>
                <c:pt idx="0">
                  <c:v>-0.33</c:v>
                </c:pt>
              </c:numCache>
            </c:numRef>
          </c:val>
          <c:extLst>
            <c:ext xmlns:c16="http://schemas.microsoft.com/office/drawing/2014/chart" uri="{C3380CC4-5D6E-409C-BE32-E72D297353CC}">
              <c16:uniqueId val="{00000000-CD2A-4F56-AC51-6F7BBD8E3035}"/>
            </c:ext>
          </c:extLst>
        </c:ser>
        <c:ser>
          <c:idx val="1"/>
          <c:order val="1"/>
          <c:tx>
            <c:strRef>
              <c:f>Sheet1!$C$1</c:f>
              <c:strCache>
                <c:ptCount val="1"/>
                <c:pt idx="0">
                  <c:v>Cohort change due to change in family size</c:v>
                </c:pt>
              </c:strCache>
            </c:strRef>
          </c:tx>
          <c:spPr>
            <a:solidFill>
              <a:schemeClr val="accent2"/>
            </a:solidFill>
            <a:ln>
              <a:noFill/>
            </a:ln>
            <a:effectLst/>
          </c:spPr>
          <c:invertIfNegative val="0"/>
          <c:cat>
            <c:strRef>
              <c:f>Sheet1!$A$3</c:f>
              <c:strCache>
                <c:ptCount val="1"/>
                <c:pt idx="0">
                  <c:v>Part-Time Care</c:v>
                </c:pt>
              </c:strCache>
            </c:strRef>
          </c:cat>
          <c:val>
            <c:numRef>
              <c:f>Sheet1!$C$3</c:f>
              <c:numCache>
                <c:formatCode>0.0%</c:formatCode>
                <c:ptCount val="1"/>
                <c:pt idx="0">
                  <c:v>0</c:v>
                </c:pt>
              </c:numCache>
            </c:numRef>
          </c:val>
          <c:extLst>
            <c:ext xmlns:c16="http://schemas.microsoft.com/office/drawing/2014/chart" uri="{C3380CC4-5D6E-409C-BE32-E72D297353CC}">
              <c16:uniqueId val="{00000001-CD2A-4F56-AC51-6F7BBD8E3035}"/>
            </c:ext>
          </c:extLst>
        </c:ser>
        <c:ser>
          <c:idx val="2"/>
          <c:order val="2"/>
          <c:tx>
            <c:strRef>
              <c:f>Sheet1!$D$1</c:f>
              <c:strCache>
                <c:ptCount val="1"/>
                <c:pt idx="0">
                  <c:v>Cohort change due to change in health</c:v>
                </c:pt>
              </c:strCache>
            </c:strRef>
          </c:tx>
          <c:spPr>
            <a:solidFill>
              <a:schemeClr val="accent3"/>
            </a:solidFill>
            <a:ln>
              <a:noFill/>
            </a:ln>
            <a:effectLst/>
          </c:spPr>
          <c:invertIfNegative val="0"/>
          <c:cat>
            <c:strRef>
              <c:f>Sheet1!$A$3</c:f>
              <c:strCache>
                <c:ptCount val="1"/>
                <c:pt idx="0">
                  <c:v>Part-Time Care</c:v>
                </c:pt>
              </c:strCache>
            </c:strRef>
          </c:cat>
          <c:val>
            <c:numRef>
              <c:f>Sheet1!$D$3</c:f>
              <c:numCache>
                <c:formatCode>0.0%</c:formatCode>
                <c:ptCount val="1"/>
                <c:pt idx="0">
                  <c:v>0</c:v>
                </c:pt>
              </c:numCache>
            </c:numRef>
          </c:val>
          <c:extLst>
            <c:ext xmlns:c16="http://schemas.microsoft.com/office/drawing/2014/chart" uri="{C3380CC4-5D6E-409C-BE32-E72D297353CC}">
              <c16:uniqueId val="{00000002-CD2A-4F56-AC51-6F7BBD8E3035}"/>
            </c:ext>
          </c:extLst>
        </c:ser>
        <c:dLbls>
          <c:showLegendKey val="0"/>
          <c:showVal val="0"/>
          <c:showCatName val="0"/>
          <c:showSerName val="0"/>
          <c:showPercent val="0"/>
          <c:showBubbleSize val="0"/>
        </c:dLbls>
        <c:gapWidth val="219"/>
        <c:overlap val="-27"/>
        <c:axId val="11852112"/>
        <c:axId val="1954984703"/>
      </c:barChart>
      <c:catAx>
        <c:axId val="11852112"/>
        <c:scaling>
          <c:orientation val="minMax"/>
        </c:scaling>
        <c:delete val="1"/>
        <c:axPos val="b"/>
        <c:numFmt formatCode="General" sourceLinked="1"/>
        <c:majorTickMark val="none"/>
        <c:minorTickMark val="none"/>
        <c:tickLblPos val="high"/>
        <c:crossAx val="1954984703"/>
        <c:crosses val="autoZero"/>
        <c:auto val="1"/>
        <c:lblAlgn val="ctr"/>
        <c:lblOffset val="100"/>
        <c:noMultiLvlLbl val="0"/>
      </c:catAx>
      <c:valAx>
        <c:axId val="19549847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52112"/>
        <c:crosses val="autoZero"/>
        <c:crossBetween val="between"/>
      </c:valAx>
      <c:spPr>
        <a:noFill/>
        <a:ln>
          <a:noFill/>
        </a:ln>
        <a:effectLst/>
      </c:spPr>
    </c:plotArea>
    <c:legend>
      <c:legendPos val="b"/>
      <c:layout>
        <c:manualLayout>
          <c:xMode val="edge"/>
          <c:yMode val="edge"/>
          <c:x val="1.860676968113734E-2"/>
          <c:y val="0.77758142525881191"/>
          <c:w val="0.96103447118826058"/>
          <c:h val="0.1924228797602093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Gross cohort change</c:v>
                </c:pt>
              </c:strCache>
            </c:strRef>
          </c:tx>
          <c:spPr>
            <a:solidFill>
              <a:schemeClr val="accent1"/>
            </a:solidFill>
            <a:ln>
              <a:noFill/>
            </a:ln>
            <a:effectLst/>
          </c:spPr>
          <c:invertIfNegative val="0"/>
          <c:cat>
            <c:strRef>
              <c:f>Sheet1!$A$3</c:f>
              <c:strCache>
                <c:ptCount val="1"/>
                <c:pt idx="0">
                  <c:v>Part-Time Care</c:v>
                </c:pt>
              </c:strCache>
            </c:strRef>
          </c:cat>
          <c:val>
            <c:numRef>
              <c:f>Sheet1!$B$3</c:f>
              <c:numCache>
                <c:formatCode>0.0%</c:formatCode>
                <c:ptCount val="1"/>
                <c:pt idx="0">
                  <c:v>-0.33</c:v>
                </c:pt>
              </c:numCache>
            </c:numRef>
          </c:val>
          <c:extLst>
            <c:ext xmlns:c16="http://schemas.microsoft.com/office/drawing/2014/chart" uri="{C3380CC4-5D6E-409C-BE32-E72D297353CC}">
              <c16:uniqueId val="{00000000-CD2A-4F56-AC51-6F7BBD8E3035}"/>
            </c:ext>
          </c:extLst>
        </c:ser>
        <c:ser>
          <c:idx val="1"/>
          <c:order val="1"/>
          <c:tx>
            <c:strRef>
              <c:f>Sheet1!$C$1</c:f>
              <c:strCache>
                <c:ptCount val="1"/>
                <c:pt idx="0">
                  <c:v>Cohort change due to change in family size</c:v>
                </c:pt>
              </c:strCache>
            </c:strRef>
          </c:tx>
          <c:spPr>
            <a:solidFill>
              <a:schemeClr val="accent2"/>
            </a:solidFill>
            <a:ln>
              <a:noFill/>
            </a:ln>
            <a:effectLst/>
          </c:spPr>
          <c:invertIfNegative val="0"/>
          <c:cat>
            <c:strRef>
              <c:f>Sheet1!$A$3</c:f>
              <c:strCache>
                <c:ptCount val="1"/>
                <c:pt idx="0">
                  <c:v>Part-Time Care</c:v>
                </c:pt>
              </c:strCache>
            </c:strRef>
          </c:cat>
          <c:val>
            <c:numRef>
              <c:f>Sheet1!$C$3</c:f>
              <c:numCache>
                <c:formatCode>0.0%</c:formatCode>
                <c:ptCount val="1"/>
                <c:pt idx="0">
                  <c:v>-7.0999999999999994E-2</c:v>
                </c:pt>
              </c:numCache>
            </c:numRef>
          </c:val>
          <c:extLst>
            <c:ext xmlns:c16="http://schemas.microsoft.com/office/drawing/2014/chart" uri="{C3380CC4-5D6E-409C-BE32-E72D297353CC}">
              <c16:uniqueId val="{00000001-CD2A-4F56-AC51-6F7BBD8E3035}"/>
            </c:ext>
          </c:extLst>
        </c:ser>
        <c:ser>
          <c:idx val="2"/>
          <c:order val="2"/>
          <c:tx>
            <c:strRef>
              <c:f>Sheet1!$D$1</c:f>
              <c:strCache>
                <c:ptCount val="1"/>
                <c:pt idx="0">
                  <c:v>Cohort change due to change in health</c:v>
                </c:pt>
              </c:strCache>
            </c:strRef>
          </c:tx>
          <c:spPr>
            <a:solidFill>
              <a:schemeClr val="accent3"/>
            </a:solidFill>
            <a:ln>
              <a:noFill/>
            </a:ln>
            <a:effectLst/>
          </c:spPr>
          <c:invertIfNegative val="0"/>
          <c:cat>
            <c:strRef>
              <c:f>Sheet1!$A$3</c:f>
              <c:strCache>
                <c:ptCount val="1"/>
                <c:pt idx="0">
                  <c:v>Part-Time Care</c:v>
                </c:pt>
              </c:strCache>
            </c:strRef>
          </c:cat>
          <c:val>
            <c:numRef>
              <c:f>Sheet1!$D$3</c:f>
              <c:numCache>
                <c:formatCode>0.0%</c:formatCode>
                <c:ptCount val="1"/>
                <c:pt idx="0">
                  <c:v>0</c:v>
                </c:pt>
              </c:numCache>
            </c:numRef>
          </c:val>
          <c:extLst>
            <c:ext xmlns:c16="http://schemas.microsoft.com/office/drawing/2014/chart" uri="{C3380CC4-5D6E-409C-BE32-E72D297353CC}">
              <c16:uniqueId val="{00000002-CD2A-4F56-AC51-6F7BBD8E3035}"/>
            </c:ext>
          </c:extLst>
        </c:ser>
        <c:dLbls>
          <c:showLegendKey val="0"/>
          <c:showVal val="0"/>
          <c:showCatName val="0"/>
          <c:showSerName val="0"/>
          <c:showPercent val="0"/>
          <c:showBubbleSize val="0"/>
        </c:dLbls>
        <c:gapWidth val="219"/>
        <c:overlap val="-27"/>
        <c:axId val="11852112"/>
        <c:axId val="1954984703"/>
      </c:barChart>
      <c:catAx>
        <c:axId val="11852112"/>
        <c:scaling>
          <c:orientation val="minMax"/>
        </c:scaling>
        <c:delete val="1"/>
        <c:axPos val="b"/>
        <c:numFmt formatCode="General" sourceLinked="1"/>
        <c:majorTickMark val="none"/>
        <c:minorTickMark val="none"/>
        <c:tickLblPos val="high"/>
        <c:crossAx val="1954984703"/>
        <c:crosses val="autoZero"/>
        <c:auto val="1"/>
        <c:lblAlgn val="ctr"/>
        <c:lblOffset val="100"/>
        <c:noMultiLvlLbl val="0"/>
      </c:catAx>
      <c:valAx>
        <c:axId val="19549847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52112"/>
        <c:crosses val="autoZero"/>
        <c:crossBetween val="between"/>
      </c:valAx>
      <c:spPr>
        <a:noFill/>
        <a:ln>
          <a:noFill/>
        </a:ln>
        <a:effectLst/>
      </c:spPr>
    </c:plotArea>
    <c:legend>
      <c:legendPos val="b"/>
      <c:layout>
        <c:manualLayout>
          <c:xMode val="edge"/>
          <c:yMode val="edge"/>
          <c:x val="1.860676968113734E-2"/>
          <c:y val="0.77758142525881191"/>
          <c:w val="0.96103447118826058"/>
          <c:h val="0.1924228797602093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Gross cohort change</c:v>
                </c:pt>
              </c:strCache>
            </c:strRef>
          </c:tx>
          <c:spPr>
            <a:solidFill>
              <a:schemeClr val="accent1"/>
            </a:solidFill>
            <a:ln>
              <a:noFill/>
            </a:ln>
            <a:effectLst/>
          </c:spPr>
          <c:invertIfNegative val="0"/>
          <c:cat>
            <c:strRef>
              <c:f>Sheet1!$A$3</c:f>
              <c:strCache>
                <c:ptCount val="1"/>
                <c:pt idx="0">
                  <c:v>Part-Time Care</c:v>
                </c:pt>
              </c:strCache>
            </c:strRef>
          </c:cat>
          <c:val>
            <c:numRef>
              <c:f>Sheet1!$B$3</c:f>
              <c:numCache>
                <c:formatCode>0.0%</c:formatCode>
                <c:ptCount val="1"/>
                <c:pt idx="0">
                  <c:v>-0.33</c:v>
                </c:pt>
              </c:numCache>
            </c:numRef>
          </c:val>
          <c:extLst>
            <c:ext xmlns:c16="http://schemas.microsoft.com/office/drawing/2014/chart" uri="{C3380CC4-5D6E-409C-BE32-E72D297353CC}">
              <c16:uniqueId val="{00000000-CD2A-4F56-AC51-6F7BBD8E3035}"/>
            </c:ext>
          </c:extLst>
        </c:ser>
        <c:ser>
          <c:idx val="1"/>
          <c:order val="1"/>
          <c:tx>
            <c:strRef>
              <c:f>Sheet1!$C$1</c:f>
              <c:strCache>
                <c:ptCount val="1"/>
                <c:pt idx="0">
                  <c:v>Cohort change due to change in family size</c:v>
                </c:pt>
              </c:strCache>
            </c:strRef>
          </c:tx>
          <c:spPr>
            <a:solidFill>
              <a:schemeClr val="accent2"/>
            </a:solidFill>
            <a:ln>
              <a:noFill/>
            </a:ln>
            <a:effectLst/>
          </c:spPr>
          <c:invertIfNegative val="0"/>
          <c:cat>
            <c:strRef>
              <c:f>Sheet1!$A$3</c:f>
              <c:strCache>
                <c:ptCount val="1"/>
                <c:pt idx="0">
                  <c:v>Part-Time Care</c:v>
                </c:pt>
              </c:strCache>
            </c:strRef>
          </c:cat>
          <c:val>
            <c:numRef>
              <c:f>Sheet1!$C$3</c:f>
              <c:numCache>
                <c:formatCode>0.0%</c:formatCode>
                <c:ptCount val="1"/>
                <c:pt idx="0">
                  <c:v>-7.0999999999999994E-2</c:v>
                </c:pt>
              </c:numCache>
            </c:numRef>
          </c:val>
          <c:extLst>
            <c:ext xmlns:c16="http://schemas.microsoft.com/office/drawing/2014/chart" uri="{C3380CC4-5D6E-409C-BE32-E72D297353CC}">
              <c16:uniqueId val="{00000001-CD2A-4F56-AC51-6F7BBD8E3035}"/>
            </c:ext>
          </c:extLst>
        </c:ser>
        <c:ser>
          <c:idx val="2"/>
          <c:order val="2"/>
          <c:tx>
            <c:strRef>
              <c:f>Sheet1!$D$1</c:f>
              <c:strCache>
                <c:ptCount val="1"/>
                <c:pt idx="0">
                  <c:v>Cohort change due to change in health</c:v>
                </c:pt>
              </c:strCache>
            </c:strRef>
          </c:tx>
          <c:spPr>
            <a:solidFill>
              <a:schemeClr val="accent3"/>
            </a:solidFill>
            <a:ln>
              <a:noFill/>
            </a:ln>
            <a:effectLst/>
          </c:spPr>
          <c:invertIfNegative val="0"/>
          <c:cat>
            <c:strRef>
              <c:f>Sheet1!$A$3</c:f>
              <c:strCache>
                <c:ptCount val="1"/>
                <c:pt idx="0">
                  <c:v>Part-Time Care</c:v>
                </c:pt>
              </c:strCache>
            </c:strRef>
          </c:cat>
          <c:val>
            <c:numRef>
              <c:f>Sheet1!$D$3</c:f>
              <c:numCache>
                <c:formatCode>0.0%</c:formatCode>
                <c:ptCount val="1"/>
                <c:pt idx="0">
                  <c:v>-1.4999999999999999E-2</c:v>
                </c:pt>
              </c:numCache>
            </c:numRef>
          </c:val>
          <c:extLst>
            <c:ext xmlns:c16="http://schemas.microsoft.com/office/drawing/2014/chart" uri="{C3380CC4-5D6E-409C-BE32-E72D297353CC}">
              <c16:uniqueId val="{00000002-CD2A-4F56-AC51-6F7BBD8E3035}"/>
            </c:ext>
          </c:extLst>
        </c:ser>
        <c:dLbls>
          <c:showLegendKey val="0"/>
          <c:showVal val="0"/>
          <c:showCatName val="0"/>
          <c:showSerName val="0"/>
          <c:showPercent val="0"/>
          <c:showBubbleSize val="0"/>
        </c:dLbls>
        <c:gapWidth val="219"/>
        <c:overlap val="-27"/>
        <c:axId val="11852112"/>
        <c:axId val="1954984703"/>
      </c:barChart>
      <c:catAx>
        <c:axId val="11852112"/>
        <c:scaling>
          <c:orientation val="minMax"/>
        </c:scaling>
        <c:delete val="1"/>
        <c:axPos val="b"/>
        <c:numFmt formatCode="General" sourceLinked="1"/>
        <c:majorTickMark val="none"/>
        <c:minorTickMark val="none"/>
        <c:tickLblPos val="high"/>
        <c:crossAx val="1954984703"/>
        <c:crosses val="autoZero"/>
        <c:auto val="1"/>
        <c:lblAlgn val="ctr"/>
        <c:lblOffset val="100"/>
        <c:noMultiLvlLbl val="0"/>
      </c:catAx>
      <c:valAx>
        <c:axId val="19549847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52112"/>
        <c:crosses val="autoZero"/>
        <c:crossBetween val="between"/>
      </c:valAx>
      <c:spPr>
        <a:noFill/>
        <a:ln>
          <a:noFill/>
        </a:ln>
        <a:effectLst/>
      </c:spPr>
    </c:plotArea>
    <c:legend>
      <c:legendPos val="b"/>
      <c:layout>
        <c:manualLayout>
          <c:xMode val="edge"/>
          <c:yMode val="edge"/>
          <c:x val="1.860676968113734E-2"/>
          <c:y val="0.77758142525881191"/>
          <c:w val="0.96103447118826058"/>
          <c:h val="0.1924228797602093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Gross cohort change</c:v>
                </c:pt>
              </c:strCache>
            </c:strRef>
          </c:tx>
          <c:spPr>
            <a:solidFill>
              <a:schemeClr val="accent1"/>
            </a:solidFill>
            <a:ln>
              <a:noFill/>
            </a:ln>
            <a:effectLst/>
          </c:spPr>
          <c:invertIfNegative val="0"/>
          <c:cat>
            <c:strRef>
              <c:f>Sheet1!$A$2</c:f>
              <c:strCache>
                <c:ptCount val="1"/>
                <c:pt idx="0">
                  <c:v>Full-time Care</c:v>
                </c:pt>
              </c:strCache>
            </c:strRef>
          </c:cat>
          <c:val>
            <c:numRef>
              <c:f>Sheet1!$B$2</c:f>
              <c:numCache>
                <c:formatCode>0.0%</c:formatCode>
                <c:ptCount val="1"/>
                <c:pt idx="0">
                  <c:v>0.112</c:v>
                </c:pt>
              </c:numCache>
            </c:numRef>
          </c:val>
          <c:extLst>
            <c:ext xmlns:c16="http://schemas.microsoft.com/office/drawing/2014/chart" uri="{C3380CC4-5D6E-409C-BE32-E72D297353CC}">
              <c16:uniqueId val="{00000000-CD2A-4F56-AC51-6F7BBD8E3035}"/>
            </c:ext>
          </c:extLst>
        </c:ser>
        <c:ser>
          <c:idx val="1"/>
          <c:order val="1"/>
          <c:tx>
            <c:strRef>
              <c:f>Sheet1!$C$1</c:f>
              <c:strCache>
                <c:ptCount val="1"/>
                <c:pt idx="0">
                  <c:v>Cohort change due to change in family size</c:v>
                </c:pt>
              </c:strCache>
            </c:strRef>
          </c:tx>
          <c:spPr>
            <a:solidFill>
              <a:schemeClr val="accent2"/>
            </a:solidFill>
            <a:ln>
              <a:noFill/>
            </a:ln>
            <a:effectLst/>
          </c:spPr>
          <c:invertIfNegative val="0"/>
          <c:cat>
            <c:strRef>
              <c:f>Sheet1!$A$2</c:f>
              <c:strCache>
                <c:ptCount val="1"/>
                <c:pt idx="0">
                  <c:v>Full-time Care</c:v>
                </c:pt>
              </c:strCache>
            </c:strRef>
          </c:cat>
          <c:val>
            <c:numRef>
              <c:f>Sheet1!$C$2</c:f>
              <c:numCache>
                <c:formatCode>0.0%</c:formatCode>
                <c:ptCount val="1"/>
                <c:pt idx="0">
                  <c:v>0</c:v>
                </c:pt>
              </c:numCache>
            </c:numRef>
          </c:val>
          <c:extLst>
            <c:ext xmlns:c16="http://schemas.microsoft.com/office/drawing/2014/chart" uri="{C3380CC4-5D6E-409C-BE32-E72D297353CC}">
              <c16:uniqueId val="{00000001-CD2A-4F56-AC51-6F7BBD8E3035}"/>
            </c:ext>
          </c:extLst>
        </c:ser>
        <c:ser>
          <c:idx val="2"/>
          <c:order val="2"/>
          <c:tx>
            <c:strRef>
              <c:f>Sheet1!$D$1</c:f>
              <c:strCache>
                <c:ptCount val="1"/>
                <c:pt idx="0">
                  <c:v>Cohort change due to change in health</c:v>
                </c:pt>
              </c:strCache>
            </c:strRef>
          </c:tx>
          <c:spPr>
            <a:solidFill>
              <a:schemeClr val="accent3"/>
            </a:solidFill>
            <a:ln>
              <a:noFill/>
            </a:ln>
            <a:effectLst/>
          </c:spPr>
          <c:invertIfNegative val="0"/>
          <c:cat>
            <c:strRef>
              <c:f>Sheet1!$A$2</c:f>
              <c:strCache>
                <c:ptCount val="1"/>
                <c:pt idx="0">
                  <c:v>Full-time Care</c:v>
                </c:pt>
              </c:strCache>
            </c:strRef>
          </c:cat>
          <c:val>
            <c:numRef>
              <c:f>Sheet1!$D$2</c:f>
              <c:numCache>
                <c:formatCode>0.0%</c:formatCode>
                <c:ptCount val="1"/>
                <c:pt idx="0">
                  <c:v>0</c:v>
                </c:pt>
              </c:numCache>
            </c:numRef>
          </c:val>
          <c:extLst>
            <c:ext xmlns:c16="http://schemas.microsoft.com/office/drawing/2014/chart" uri="{C3380CC4-5D6E-409C-BE32-E72D297353CC}">
              <c16:uniqueId val="{00000002-CD2A-4F56-AC51-6F7BBD8E3035}"/>
            </c:ext>
          </c:extLst>
        </c:ser>
        <c:dLbls>
          <c:showLegendKey val="0"/>
          <c:showVal val="0"/>
          <c:showCatName val="0"/>
          <c:showSerName val="0"/>
          <c:showPercent val="0"/>
          <c:showBubbleSize val="0"/>
        </c:dLbls>
        <c:gapWidth val="219"/>
        <c:overlap val="-27"/>
        <c:axId val="11852112"/>
        <c:axId val="1954984703"/>
      </c:barChart>
      <c:catAx>
        <c:axId val="11852112"/>
        <c:scaling>
          <c:orientation val="minMax"/>
        </c:scaling>
        <c:delete val="1"/>
        <c:axPos val="b"/>
        <c:numFmt formatCode="General" sourceLinked="1"/>
        <c:majorTickMark val="none"/>
        <c:minorTickMark val="none"/>
        <c:tickLblPos val="high"/>
        <c:crossAx val="1954984703"/>
        <c:crosses val="autoZero"/>
        <c:auto val="1"/>
        <c:lblAlgn val="ctr"/>
        <c:lblOffset val="100"/>
        <c:noMultiLvlLbl val="0"/>
      </c:catAx>
      <c:valAx>
        <c:axId val="19549847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52112"/>
        <c:crosses val="autoZero"/>
        <c:crossBetween val="between"/>
      </c:valAx>
      <c:spPr>
        <a:noFill/>
        <a:ln>
          <a:noFill/>
        </a:ln>
        <a:effectLst/>
      </c:spPr>
    </c:plotArea>
    <c:legend>
      <c:legendPos val="b"/>
      <c:layout>
        <c:manualLayout>
          <c:xMode val="edge"/>
          <c:yMode val="edge"/>
          <c:x val="1.860676968113734E-2"/>
          <c:y val="0.77758142525881191"/>
          <c:w val="0.96103447118826058"/>
          <c:h val="0.1924228797602093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Gross cohort change</c:v>
                </c:pt>
              </c:strCache>
            </c:strRef>
          </c:tx>
          <c:spPr>
            <a:solidFill>
              <a:schemeClr val="accent1"/>
            </a:solidFill>
            <a:ln>
              <a:noFill/>
            </a:ln>
            <a:effectLst/>
          </c:spPr>
          <c:invertIfNegative val="0"/>
          <c:cat>
            <c:strRef>
              <c:f>Sheet1!$A$2</c:f>
              <c:strCache>
                <c:ptCount val="1"/>
                <c:pt idx="0">
                  <c:v>Full-time Care</c:v>
                </c:pt>
              </c:strCache>
            </c:strRef>
          </c:cat>
          <c:val>
            <c:numRef>
              <c:f>Sheet1!$B$2</c:f>
              <c:numCache>
                <c:formatCode>0.0%</c:formatCode>
                <c:ptCount val="1"/>
                <c:pt idx="0">
                  <c:v>0.112</c:v>
                </c:pt>
              </c:numCache>
            </c:numRef>
          </c:val>
          <c:extLst>
            <c:ext xmlns:c16="http://schemas.microsoft.com/office/drawing/2014/chart" uri="{C3380CC4-5D6E-409C-BE32-E72D297353CC}">
              <c16:uniqueId val="{00000000-CD2A-4F56-AC51-6F7BBD8E3035}"/>
            </c:ext>
          </c:extLst>
        </c:ser>
        <c:ser>
          <c:idx val="1"/>
          <c:order val="1"/>
          <c:tx>
            <c:strRef>
              <c:f>Sheet1!$C$1</c:f>
              <c:strCache>
                <c:ptCount val="1"/>
                <c:pt idx="0">
                  <c:v>Cohort change due to change in family size</c:v>
                </c:pt>
              </c:strCache>
            </c:strRef>
          </c:tx>
          <c:spPr>
            <a:solidFill>
              <a:schemeClr val="accent2"/>
            </a:solidFill>
            <a:ln>
              <a:noFill/>
            </a:ln>
            <a:effectLst/>
          </c:spPr>
          <c:invertIfNegative val="0"/>
          <c:cat>
            <c:strRef>
              <c:f>Sheet1!$A$2</c:f>
              <c:strCache>
                <c:ptCount val="1"/>
                <c:pt idx="0">
                  <c:v>Full-time Care</c:v>
                </c:pt>
              </c:strCache>
            </c:strRef>
          </c:cat>
          <c:val>
            <c:numRef>
              <c:f>Sheet1!$C$2</c:f>
              <c:numCache>
                <c:formatCode>0.0%</c:formatCode>
                <c:ptCount val="1"/>
                <c:pt idx="0">
                  <c:v>2.1000000000000001E-2</c:v>
                </c:pt>
              </c:numCache>
            </c:numRef>
          </c:val>
          <c:extLst>
            <c:ext xmlns:c16="http://schemas.microsoft.com/office/drawing/2014/chart" uri="{C3380CC4-5D6E-409C-BE32-E72D297353CC}">
              <c16:uniqueId val="{00000001-CD2A-4F56-AC51-6F7BBD8E3035}"/>
            </c:ext>
          </c:extLst>
        </c:ser>
        <c:ser>
          <c:idx val="2"/>
          <c:order val="2"/>
          <c:tx>
            <c:strRef>
              <c:f>Sheet1!$D$1</c:f>
              <c:strCache>
                <c:ptCount val="1"/>
                <c:pt idx="0">
                  <c:v>Cohort change due to change in health</c:v>
                </c:pt>
              </c:strCache>
            </c:strRef>
          </c:tx>
          <c:spPr>
            <a:solidFill>
              <a:schemeClr val="accent3"/>
            </a:solidFill>
            <a:ln>
              <a:noFill/>
            </a:ln>
            <a:effectLst/>
          </c:spPr>
          <c:invertIfNegative val="0"/>
          <c:cat>
            <c:strRef>
              <c:f>Sheet1!$A$2</c:f>
              <c:strCache>
                <c:ptCount val="1"/>
                <c:pt idx="0">
                  <c:v>Full-time Care</c:v>
                </c:pt>
              </c:strCache>
            </c:strRef>
          </c:cat>
          <c:val>
            <c:numRef>
              <c:f>Sheet1!$D$2</c:f>
              <c:numCache>
                <c:formatCode>0.0%</c:formatCode>
                <c:ptCount val="1"/>
                <c:pt idx="0">
                  <c:v>0</c:v>
                </c:pt>
              </c:numCache>
            </c:numRef>
          </c:val>
          <c:extLst>
            <c:ext xmlns:c16="http://schemas.microsoft.com/office/drawing/2014/chart" uri="{C3380CC4-5D6E-409C-BE32-E72D297353CC}">
              <c16:uniqueId val="{00000002-CD2A-4F56-AC51-6F7BBD8E3035}"/>
            </c:ext>
          </c:extLst>
        </c:ser>
        <c:dLbls>
          <c:showLegendKey val="0"/>
          <c:showVal val="0"/>
          <c:showCatName val="0"/>
          <c:showSerName val="0"/>
          <c:showPercent val="0"/>
          <c:showBubbleSize val="0"/>
        </c:dLbls>
        <c:gapWidth val="219"/>
        <c:overlap val="-27"/>
        <c:axId val="11852112"/>
        <c:axId val="1954984703"/>
      </c:barChart>
      <c:catAx>
        <c:axId val="11852112"/>
        <c:scaling>
          <c:orientation val="minMax"/>
        </c:scaling>
        <c:delete val="1"/>
        <c:axPos val="b"/>
        <c:numFmt formatCode="General" sourceLinked="1"/>
        <c:majorTickMark val="none"/>
        <c:minorTickMark val="none"/>
        <c:tickLblPos val="high"/>
        <c:crossAx val="1954984703"/>
        <c:crosses val="autoZero"/>
        <c:auto val="1"/>
        <c:lblAlgn val="ctr"/>
        <c:lblOffset val="100"/>
        <c:noMultiLvlLbl val="0"/>
      </c:catAx>
      <c:valAx>
        <c:axId val="19549847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52112"/>
        <c:crosses val="autoZero"/>
        <c:crossBetween val="between"/>
      </c:valAx>
      <c:spPr>
        <a:noFill/>
        <a:ln>
          <a:noFill/>
        </a:ln>
        <a:effectLst/>
      </c:spPr>
    </c:plotArea>
    <c:legend>
      <c:legendPos val="b"/>
      <c:layout>
        <c:manualLayout>
          <c:xMode val="edge"/>
          <c:yMode val="edge"/>
          <c:x val="1.860676968113734E-2"/>
          <c:y val="0.77758142525881191"/>
          <c:w val="0.96103447118826058"/>
          <c:h val="0.1924228797602093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Gross cohort change</c:v>
                </c:pt>
              </c:strCache>
            </c:strRef>
          </c:tx>
          <c:spPr>
            <a:solidFill>
              <a:schemeClr val="accent1"/>
            </a:solidFill>
            <a:ln>
              <a:noFill/>
            </a:ln>
            <a:effectLst/>
          </c:spPr>
          <c:invertIfNegative val="0"/>
          <c:cat>
            <c:strRef>
              <c:f>Sheet1!$A$2</c:f>
              <c:strCache>
                <c:ptCount val="1"/>
                <c:pt idx="0">
                  <c:v>Full-time Care</c:v>
                </c:pt>
              </c:strCache>
            </c:strRef>
          </c:cat>
          <c:val>
            <c:numRef>
              <c:f>Sheet1!$B$2</c:f>
              <c:numCache>
                <c:formatCode>0.0%</c:formatCode>
                <c:ptCount val="1"/>
                <c:pt idx="0">
                  <c:v>0.112</c:v>
                </c:pt>
              </c:numCache>
            </c:numRef>
          </c:val>
          <c:extLst>
            <c:ext xmlns:c16="http://schemas.microsoft.com/office/drawing/2014/chart" uri="{C3380CC4-5D6E-409C-BE32-E72D297353CC}">
              <c16:uniqueId val="{00000000-CD2A-4F56-AC51-6F7BBD8E3035}"/>
            </c:ext>
          </c:extLst>
        </c:ser>
        <c:ser>
          <c:idx val="1"/>
          <c:order val="1"/>
          <c:tx>
            <c:strRef>
              <c:f>Sheet1!$C$1</c:f>
              <c:strCache>
                <c:ptCount val="1"/>
                <c:pt idx="0">
                  <c:v>Cohort change due to change in family size</c:v>
                </c:pt>
              </c:strCache>
            </c:strRef>
          </c:tx>
          <c:spPr>
            <a:solidFill>
              <a:schemeClr val="accent2"/>
            </a:solidFill>
            <a:ln>
              <a:noFill/>
            </a:ln>
            <a:effectLst/>
          </c:spPr>
          <c:invertIfNegative val="0"/>
          <c:cat>
            <c:strRef>
              <c:f>Sheet1!$A$2</c:f>
              <c:strCache>
                <c:ptCount val="1"/>
                <c:pt idx="0">
                  <c:v>Full-time Care</c:v>
                </c:pt>
              </c:strCache>
            </c:strRef>
          </c:cat>
          <c:val>
            <c:numRef>
              <c:f>Sheet1!$C$2</c:f>
              <c:numCache>
                <c:formatCode>0.0%</c:formatCode>
                <c:ptCount val="1"/>
                <c:pt idx="0">
                  <c:v>2.1000000000000001E-2</c:v>
                </c:pt>
              </c:numCache>
            </c:numRef>
          </c:val>
          <c:extLst>
            <c:ext xmlns:c16="http://schemas.microsoft.com/office/drawing/2014/chart" uri="{C3380CC4-5D6E-409C-BE32-E72D297353CC}">
              <c16:uniqueId val="{00000001-CD2A-4F56-AC51-6F7BBD8E3035}"/>
            </c:ext>
          </c:extLst>
        </c:ser>
        <c:ser>
          <c:idx val="2"/>
          <c:order val="2"/>
          <c:tx>
            <c:strRef>
              <c:f>Sheet1!$D$1</c:f>
              <c:strCache>
                <c:ptCount val="1"/>
                <c:pt idx="0">
                  <c:v>Cohort change due to change in health</c:v>
                </c:pt>
              </c:strCache>
            </c:strRef>
          </c:tx>
          <c:spPr>
            <a:solidFill>
              <a:schemeClr val="accent3"/>
            </a:solidFill>
            <a:ln>
              <a:noFill/>
            </a:ln>
            <a:effectLst/>
          </c:spPr>
          <c:invertIfNegative val="0"/>
          <c:cat>
            <c:strRef>
              <c:f>Sheet1!$A$2</c:f>
              <c:strCache>
                <c:ptCount val="1"/>
                <c:pt idx="0">
                  <c:v>Full-time Care</c:v>
                </c:pt>
              </c:strCache>
            </c:strRef>
          </c:cat>
          <c:val>
            <c:numRef>
              <c:f>Sheet1!$D$2</c:f>
              <c:numCache>
                <c:formatCode>0.0%</c:formatCode>
                <c:ptCount val="1"/>
                <c:pt idx="0">
                  <c:v>5.0999999999999997E-2</c:v>
                </c:pt>
              </c:numCache>
            </c:numRef>
          </c:val>
          <c:extLst>
            <c:ext xmlns:c16="http://schemas.microsoft.com/office/drawing/2014/chart" uri="{C3380CC4-5D6E-409C-BE32-E72D297353CC}">
              <c16:uniqueId val="{00000002-CD2A-4F56-AC51-6F7BBD8E3035}"/>
            </c:ext>
          </c:extLst>
        </c:ser>
        <c:dLbls>
          <c:showLegendKey val="0"/>
          <c:showVal val="0"/>
          <c:showCatName val="0"/>
          <c:showSerName val="0"/>
          <c:showPercent val="0"/>
          <c:showBubbleSize val="0"/>
        </c:dLbls>
        <c:gapWidth val="219"/>
        <c:overlap val="-27"/>
        <c:axId val="11852112"/>
        <c:axId val="1954984703"/>
      </c:barChart>
      <c:catAx>
        <c:axId val="11852112"/>
        <c:scaling>
          <c:orientation val="minMax"/>
        </c:scaling>
        <c:delete val="1"/>
        <c:axPos val="b"/>
        <c:numFmt formatCode="General" sourceLinked="1"/>
        <c:majorTickMark val="none"/>
        <c:minorTickMark val="none"/>
        <c:tickLblPos val="high"/>
        <c:crossAx val="1954984703"/>
        <c:crosses val="autoZero"/>
        <c:auto val="1"/>
        <c:lblAlgn val="ctr"/>
        <c:lblOffset val="100"/>
        <c:noMultiLvlLbl val="0"/>
      </c:catAx>
      <c:valAx>
        <c:axId val="195498470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52112"/>
        <c:crosses val="autoZero"/>
        <c:crossBetween val="between"/>
      </c:valAx>
      <c:spPr>
        <a:noFill/>
        <a:ln>
          <a:noFill/>
        </a:ln>
        <a:effectLst/>
      </c:spPr>
    </c:plotArea>
    <c:legend>
      <c:legendPos val="b"/>
      <c:layout>
        <c:manualLayout>
          <c:xMode val="edge"/>
          <c:yMode val="edge"/>
          <c:x val="1.860676968113734E-2"/>
          <c:y val="0.77758142525881191"/>
          <c:w val="0.96103447118826058"/>
          <c:h val="0.19242287976020936"/>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085546-7C7C-4B3E-ABEB-2669F1A65FB2}"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9DCEA5FC-4640-45AF-B712-7A4FD94AEF0D}">
      <dgm:prSet phldrT="[Text]" custT="1"/>
      <dgm:spPr>
        <a:solidFill>
          <a:srgbClr val="FCE300"/>
        </a:solidFill>
        <a:ln>
          <a:solidFill>
            <a:schemeClr val="accent3"/>
          </a:solidFill>
        </a:ln>
      </dgm:spPr>
      <dgm:t>
        <a:bodyPr/>
        <a:lstStyle/>
        <a:p>
          <a:r>
            <a:rPr lang="en-US" sz="2400">
              <a:solidFill>
                <a:schemeClr val="tx1"/>
              </a:solidFill>
            </a:rPr>
            <a:t>2001</a:t>
          </a:r>
          <a:endParaRPr lang="en-US" sz="2400" dirty="0">
            <a:solidFill>
              <a:schemeClr val="tx1"/>
            </a:solidFill>
          </a:endParaRPr>
        </a:p>
      </dgm:t>
    </dgm:pt>
    <dgm:pt modelId="{929A5FD9-0612-4B79-9B59-C3C36D34A069}" type="parTrans" cxnId="{DBD99269-D7F7-4B47-B17B-A5AE402751D9}">
      <dgm:prSet/>
      <dgm:spPr/>
      <dgm:t>
        <a:bodyPr/>
        <a:lstStyle/>
        <a:p>
          <a:endParaRPr lang="en-US"/>
        </a:p>
      </dgm:t>
    </dgm:pt>
    <dgm:pt modelId="{0A99745B-BB5C-49B3-A782-8DB57641F6C9}" type="sibTrans" cxnId="{DBD99269-D7F7-4B47-B17B-A5AE402751D9}">
      <dgm:prSet/>
      <dgm:spPr/>
      <dgm:t>
        <a:bodyPr/>
        <a:lstStyle/>
        <a:p>
          <a:endParaRPr lang="en-US"/>
        </a:p>
      </dgm:t>
    </dgm:pt>
    <dgm:pt modelId="{831701CF-77C7-46C0-A913-8CC39517BAB8}">
      <dgm:prSet phldrT="[Text]"/>
      <dgm:spPr/>
      <dgm:t>
        <a:bodyPr/>
        <a:lstStyle/>
        <a:p>
          <a:r>
            <a:rPr lang="en-US">
              <a:solidFill>
                <a:schemeClr val="tx1"/>
              </a:solidFill>
            </a:rPr>
            <a:t>Wave 1 Survey</a:t>
          </a:r>
          <a:endParaRPr lang="en-US" dirty="0">
            <a:solidFill>
              <a:schemeClr val="tx1"/>
            </a:solidFill>
          </a:endParaRPr>
        </a:p>
      </dgm:t>
    </dgm:pt>
    <dgm:pt modelId="{13FBC60D-3EA6-4496-BA97-C1AE8C7F8961}" type="parTrans" cxnId="{39A11E5C-7A57-4117-A6DF-36000C29509C}">
      <dgm:prSet/>
      <dgm:spPr/>
      <dgm:t>
        <a:bodyPr/>
        <a:lstStyle/>
        <a:p>
          <a:endParaRPr lang="en-US"/>
        </a:p>
      </dgm:t>
    </dgm:pt>
    <dgm:pt modelId="{75156CDF-E17B-4DAD-AE37-EA44D7F37090}" type="sibTrans" cxnId="{39A11E5C-7A57-4117-A6DF-36000C29509C}">
      <dgm:prSet/>
      <dgm:spPr/>
      <dgm:t>
        <a:bodyPr/>
        <a:lstStyle/>
        <a:p>
          <a:endParaRPr lang="en-US"/>
        </a:p>
      </dgm:t>
    </dgm:pt>
    <dgm:pt modelId="{CA6B1BA0-B2FC-48AD-8EDA-F4AAA4AF2782}">
      <dgm:prSet custT="1"/>
      <dgm:spPr>
        <a:solidFill>
          <a:srgbClr val="FCE300"/>
        </a:solidFill>
        <a:ln>
          <a:solidFill>
            <a:schemeClr val="accent3"/>
          </a:solidFill>
        </a:ln>
      </dgm:spPr>
      <dgm:t>
        <a:bodyPr/>
        <a:lstStyle/>
        <a:p>
          <a:r>
            <a:rPr lang="en-US" sz="2400" b="0" dirty="0">
              <a:solidFill>
                <a:schemeClr val="tx1"/>
              </a:solidFill>
            </a:rPr>
            <a:t>2006</a:t>
          </a:r>
        </a:p>
      </dgm:t>
    </dgm:pt>
    <dgm:pt modelId="{D7D3AA07-BCB9-4212-A556-E90870FB1413}" type="parTrans" cxnId="{CD6B6EE8-3813-4EF1-BFEC-C005A3326D63}">
      <dgm:prSet/>
      <dgm:spPr/>
      <dgm:t>
        <a:bodyPr/>
        <a:lstStyle/>
        <a:p>
          <a:endParaRPr lang="en-US"/>
        </a:p>
      </dgm:t>
    </dgm:pt>
    <dgm:pt modelId="{39FB540D-D808-4040-9A37-0AC474C0212F}" type="sibTrans" cxnId="{CD6B6EE8-3813-4EF1-BFEC-C005A3326D63}">
      <dgm:prSet/>
      <dgm:spPr/>
      <dgm:t>
        <a:bodyPr/>
        <a:lstStyle/>
        <a:p>
          <a:endParaRPr lang="en-US"/>
        </a:p>
      </dgm:t>
    </dgm:pt>
    <dgm:pt modelId="{92921081-529B-4D1C-83A4-C416BB4C5224}">
      <dgm:prSet/>
      <dgm:spPr/>
      <dgm:t>
        <a:bodyPr/>
        <a:lstStyle/>
        <a:p>
          <a:r>
            <a:rPr lang="en-US">
              <a:solidFill>
                <a:schemeClr val="tx1"/>
              </a:solidFill>
            </a:rPr>
            <a:t>Wave 2 Survey</a:t>
          </a:r>
          <a:endParaRPr lang="en-US" dirty="0">
            <a:solidFill>
              <a:schemeClr val="tx1"/>
            </a:solidFill>
          </a:endParaRPr>
        </a:p>
      </dgm:t>
    </dgm:pt>
    <dgm:pt modelId="{5AD2C2F8-A1D7-469B-93D8-B578BEFE51F8}" type="parTrans" cxnId="{B05C4C7C-FEB8-4825-98A0-C38D3021918A}">
      <dgm:prSet/>
      <dgm:spPr/>
      <dgm:t>
        <a:bodyPr/>
        <a:lstStyle/>
        <a:p>
          <a:endParaRPr lang="en-US"/>
        </a:p>
      </dgm:t>
    </dgm:pt>
    <dgm:pt modelId="{ECC13403-1F53-4ED4-AE4F-334EEC7C8710}" type="sibTrans" cxnId="{B05C4C7C-FEB8-4825-98A0-C38D3021918A}">
      <dgm:prSet/>
      <dgm:spPr/>
      <dgm:t>
        <a:bodyPr/>
        <a:lstStyle/>
        <a:p>
          <a:endParaRPr lang="en-US"/>
        </a:p>
      </dgm:t>
    </dgm:pt>
    <dgm:pt modelId="{3CB04A44-4013-4CA7-90FD-29AFC3C15E37}">
      <dgm:prSet/>
      <dgm:spPr/>
      <dgm:t>
        <a:bodyPr/>
        <a:lstStyle/>
        <a:p>
          <a:r>
            <a:rPr lang="en-US">
              <a:solidFill>
                <a:schemeClr val="tx1"/>
              </a:solidFill>
            </a:rPr>
            <a:t>Wave 3 Survey</a:t>
          </a:r>
          <a:endParaRPr lang="en-US" dirty="0">
            <a:solidFill>
              <a:schemeClr val="tx1"/>
            </a:solidFill>
          </a:endParaRPr>
        </a:p>
      </dgm:t>
    </dgm:pt>
    <dgm:pt modelId="{ECEE936A-E3CC-4209-BECC-1CD0C85A2B72}" type="parTrans" cxnId="{24A8F052-3377-4BA4-8C62-CCF5039C85D7}">
      <dgm:prSet/>
      <dgm:spPr/>
      <dgm:t>
        <a:bodyPr/>
        <a:lstStyle/>
        <a:p>
          <a:endParaRPr lang="en-US"/>
        </a:p>
      </dgm:t>
    </dgm:pt>
    <dgm:pt modelId="{D7A8F7A0-47A3-4464-B3B7-E0806DF46627}" type="sibTrans" cxnId="{24A8F052-3377-4BA4-8C62-CCF5039C85D7}">
      <dgm:prSet/>
      <dgm:spPr/>
      <dgm:t>
        <a:bodyPr/>
        <a:lstStyle/>
        <a:p>
          <a:endParaRPr lang="en-US"/>
        </a:p>
      </dgm:t>
    </dgm:pt>
    <dgm:pt modelId="{212ADAAB-D5CB-4BBC-8DAF-7340FD334994}">
      <dgm:prSet custT="1"/>
      <dgm:spPr>
        <a:solidFill>
          <a:srgbClr val="FCE300"/>
        </a:solidFill>
        <a:ln>
          <a:solidFill>
            <a:schemeClr val="accent3"/>
          </a:solidFill>
        </a:ln>
      </dgm:spPr>
      <dgm:t>
        <a:bodyPr/>
        <a:lstStyle/>
        <a:p>
          <a:r>
            <a:rPr lang="en-US" sz="2400" b="0" dirty="0">
              <a:solidFill>
                <a:schemeClr val="tx1"/>
              </a:solidFill>
            </a:rPr>
            <a:t>2009</a:t>
          </a:r>
        </a:p>
      </dgm:t>
    </dgm:pt>
    <dgm:pt modelId="{45F6D312-A686-491E-95E3-EFB9640CC472}" type="parTrans" cxnId="{C8C7266C-2A0C-476A-85B3-F12BE2521F4C}">
      <dgm:prSet/>
      <dgm:spPr/>
      <dgm:t>
        <a:bodyPr/>
        <a:lstStyle/>
        <a:p>
          <a:endParaRPr lang="en-US"/>
        </a:p>
      </dgm:t>
    </dgm:pt>
    <dgm:pt modelId="{AB2787E4-2A8B-428D-A4AE-2B14DCFFC4E7}" type="sibTrans" cxnId="{C8C7266C-2A0C-476A-85B3-F12BE2521F4C}">
      <dgm:prSet/>
      <dgm:spPr/>
      <dgm:t>
        <a:bodyPr/>
        <a:lstStyle/>
        <a:p>
          <a:endParaRPr lang="en-US"/>
        </a:p>
      </dgm:t>
    </dgm:pt>
    <dgm:pt modelId="{2AEE5C11-34AE-4EB7-8907-9BED418EA471}">
      <dgm:prSet/>
      <dgm:spPr/>
      <dgm:t>
        <a:bodyPr/>
        <a:lstStyle/>
        <a:p>
          <a:r>
            <a:rPr lang="en-US">
              <a:solidFill>
                <a:schemeClr val="tx1"/>
              </a:solidFill>
            </a:rPr>
            <a:t>Wave 4 Survey</a:t>
          </a:r>
          <a:endParaRPr lang="en-US" dirty="0">
            <a:solidFill>
              <a:schemeClr val="tx1"/>
            </a:solidFill>
          </a:endParaRPr>
        </a:p>
      </dgm:t>
    </dgm:pt>
    <dgm:pt modelId="{2E14AD1F-C7EA-45AE-ADC0-0EE92A6516CB}" type="parTrans" cxnId="{DD687B5C-28C8-4088-99B8-D375C5FDAE4A}">
      <dgm:prSet/>
      <dgm:spPr/>
      <dgm:t>
        <a:bodyPr/>
        <a:lstStyle/>
        <a:p>
          <a:endParaRPr lang="en-US"/>
        </a:p>
      </dgm:t>
    </dgm:pt>
    <dgm:pt modelId="{F36FDDA0-6B91-47CB-8114-B6F076E55FC8}" type="sibTrans" cxnId="{DD687B5C-28C8-4088-99B8-D375C5FDAE4A}">
      <dgm:prSet/>
      <dgm:spPr/>
      <dgm:t>
        <a:bodyPr/>
        <a:lstStyle/>
        <a:p>
          <a:endParaRPr lang="en-US"/>
        </a:p>
      </dgm:t>
    </dgm:pt>
    <dgm:pt modelId="{5FACBF56-66BE-440E-BB56-9F3BEA6B0036}">
      <dgm:prSet custT="1"/>
      <dgm:spPr>
        <a:solidFill>
          <a:srgbClr val="FCE300"/>
        </a:solidFill>
        <a:ln>
          <a:solidFill>
            <a:schemeClr val="accent3"/>
          </a:solidFill>
        </a:ln>
      </dgm:spPr>
      <dgm:t>
        <a:bodyPr/>
        <a:lstStyle/>
        <a:p>
          <a:r>
            <a:rPr lang="en-US" sz="2400">
              <a:solidFill>
                <a:schemeClr val="tx1"/>
              </a:solidFill>
            </a:rPr>
            <a:t>2012</a:t>
          </a:r>
          <a:endParaRPr lang="en-US" sz="2400" dirty="0">
            <a:solidFill>
              <a:schemeClr val="tx1"/>
            </a:solidFill>
          </a:endParaRPr>
        </a:p>
      </dgm:t>
    </dgm:pt>
    <dgm:pt modelId="{DB048A1E-6B47-4780-BAC6-71464E7A837A}" type="parTrans" cxnId="{206A6048-6937-48DB-8F4A-C70DF39C2F86}">
      <dgm:prSet/>
      <dgm:spPr/>
      <dgm:t>
        <a:bodyPr/>
        <a:lstStyle/>
        <a:p>
          <a:endParaRPr lang="en-US"/>
        </a:p>
      </dgm:t>
    </dgm:pt>
    <dgm:pt modelId="{B2AD47F5-74A8-4E72-BDDB-2ED119052208}" type="sibTrans" cxnId="{206A6048-6937-48DB-8F4A-C70DF39C2F86}">
      <dgm:prSet/>
      <dgm:spPr/>
      <dgm:t>
        <a:bodyPr/>
        <a:lstStyle/>
        <a:p>
          <a:endParaRPr lang="en-US"/>
        </a:p>
      </dgm:t>
    </dgm:pt>
    <dgm:pt modelId="{25CFC027-1F13-4715-BF89-B444F2567B66}">
      <dgm:prSet custT="1"/>
      <dgm:spPr>
        <a:solidFill>
          <a:srgbClr val="FCE300"/>
        </a:solidFill>
        <a:ln>
          <a:solidFill>
            <a:schemeClr val="accent3"/>
          </a:solidFill>
        </a:ln>
      </dgm:spPr>
      <dgm:t>
        <a:bodyPr/>
        <a:lstStyle/>
        <a:p>
          <a:r>
            <a:rPr lang="en-US" sz="2400" dirty="0">
              <a:solidFill>
                <a:schemeClr val="tx1"/>
              </a:solidFill>
            </a:rPr>
            <a:t>2015</a:t>
          </a:r>
        </a:p>
      </dgm:t>
    </dgm:pt>
    <dgm:pt modelId="{E6876A26-9A5D-4182-BCAD-DC543CE4F2F6}" type="parTrans" cxnId="{C27644CF-6C76-4B5D-840E-3890DCA787FF}">
      <dgm:prSet/>
      <dgm:spPr/>
      <dgm:t>
        <a:bodyPr/>
        <a:lstStyle/>
        <a:p>
          <a:endParaRPr lang="en-US"/>
        </a:p>
      </dgm:t>
    </dgm:pt>
    <dgm:pt modelId="{160611C3-1C7E-4331-B8B6-338EC2876AC3}" type="sibTrans" cxnId="{C27644CF-6C76-4B5D-840E-3890DCA787FF}">
      <dgm:prSet/>
      <dgm:spPr/>
      <dgm:t>
        <a:bodyPr/>
        <a:lstStyle/>
        <a:p>
          <a:endParaRPr lang="en-US"/>
        </a:p>
      </dgm:t>
    </dgm:pt>
    <dgm:pt modelId="{5ECCAF4C-425E-48CC-AA5B-00E00ED3D4A0}">
      <dgm:prSet custT="1"/>
      <dgm:spPr>
        <a:solidFill>
          <a:srgbClr val="FCE300"/>
        </a:solidFill>
        <a:ln>
          <a:solidFill>
            <a:schemeClr val="accent3"/>
          </a:solidFill>
        </a:ln>
      </dgm:spPr>
      <dgm:t>
        <a:bodyPr/>
        <a:lstStyle/>
        <a:p>
          <a:r>
            <a:rPr lang="en-US" sz="2400">
              <a:solidFill>
                <a:schemeClr val="tx1"/>
              </a:solidFill>
            </a:rPr>
            <a:t>2018</a:t>
          </a:r>
          <a:endParaRPr lang="en-US" sz="2400" dirty="0">
            <a:solidFill>
              <a:schemeClr val="tx1"/>
            </a:solidFill>
          </a:endParaRPr>
        </a:p>
      </dgm:t>
    </dgm:pt>
    <dgm:pt modelId="{40D32678-26BA-4A51-B54E-F864A996940C}" type="parTrans" cxnId="{8DBE2BDB-B31E-4142-9B11-185C678BBE5E}">
      <dgm:prSet/>
      <dgm:spPr/>
      <dgm:t>
        <a:bodyPr/>
        <a:lstStyle/>
        <a:p>
          <a:endParaRPr lang="en-US"/>
        </a:p>
      </dgm:t>
    </dgm:pt>
    <dgm:pt modelId="{EF8C4674-4C83-47EC-B105-D54184B9D3F2}" type="sibTrans" cxnId="{8DBE2BDB-B31E-4142-9B11-185C678BBE5E}">
      <dgm:prSet/>
      <dgm:spPr/>
      <dgm:t>
        <a:bodyPr/>
        <a:lstStyle/>
        <a:p>
          <a:endParaRPr lang="en-US"/>
        </a:p>
      </dgm:t>
    </dgm:pt>
    <dgm:pt modelId="{7ED4E0C1-D0A1-4CC5-84CD-08306BB9594F}">
      <dgm:prSet custT="1"/>
      <dgm:spPr>
        <a:solidFill>
          <a:srgbClr val="FCE300"/>
        </a:solidFill>
        <a:ln>
          <a:solidFill>
            <a:schemeClr val="accent3"/>
          </a:solidFill>
        </a:ln>
      </dgm:spPr>
      <dgm:t>
        <a:bodyPr/>
        <a:lstStyle/>
        <a:p>
          <a:r>
            <a:rPr lang="en-US" sz="2400" dirty="0">
              <a:solidFill>
                <a:schemeClr val="tx1"/>
              </a:solidFill>
            </a:rPr>
            <a:t>2021</a:t>
          </a:r>
        </a:p>
      </dgm:t>
    </dgm:pt>
    <dgm:pt modelId="{B309B78B-8558-47D3-B4A1-31FA1DD59BF6}" type="parTrans" cxnId="{ED8B3FA4-CE8D-434F-9A64-20617E2EB9CB}">
      <dgm:prSet/>
      <dgm:spPr/>
      <dgm:t>
        <a:bodyPr/>
        <a:lstStyle/>
        <a:p>
          <a:endParaRPr lang="en-US"/>
        </a:p>
      </dgm:t>
    </dgm:pt>
    <dgm:pt modelId="{9D2FBB33-E63C-4BE5-B74E-75ED80DA600A}" type="sibTrans" cxnId="{ED8B3FA4-CE8D-434F-9A64-20617E2EB9CB}">
      <dgm:prSet/>
      <dgm:spPr/>
      <dgm:t>
        <a:bodyPr/>
        <a:lstStyle/>
        <a:p>
          <a:endParaRPr lang="en-US"/>
        </a:p>
      </dgm:t>
    </dgm:pt>
    <dgm:pt modelId="{94EC5A31-3861-4247-B811-6D1F5E246B69}">
      <dgm:prSet/>
      <dgm:spPr/>
      <dgm:t>
        <a:bodyPr/>
        <a:lstStyle/>
        <a:p>
          <a:r>
            <a:rPr lang="en-US" dirty="0">
              <a:solidFill>
                <a:schemeClr val="tx1"/>
              </a:solidFill>
            </a:rPr>
            <a:t>Wave 5 Survey</a:t>
          </a:r>
        </a:p>
      </dgm:t>
    </dgm:pt>
    <dgm:pt modelId="{524659A9-48FB-438D-BC43-4DF13A59E1BE}" type="parTrans" cxnId="{CB429CAE-127D-4157-9FC2-9A2538399D72}">
      <dgm:prSet/>
      <dgm:spPr/>
      <dgm:t>
        <a:bodyPr/>
        <a:lstStyle/>
        <a:p>
          <a:endParaRPr lang="en-US"/>
        </a:p>
      </dgm:t>
    </dgm:pt>
    <dgm:pt modelId="{0EADF46A-E08D-47EB-81AE-59B16BC9EC7B}" type="sibTrans" cxnId="{CB429CAE-127D-4157-9FC2-9A2538399D72}">
      <dgm:prSet/>
      <dgm:spPr/>
      <dgm:t>
        <a:bodyPr/>
        <a:lstStyle/>
        <a:p>
          <a:endParaRPr lang="en-US"/>
        </a:p>
      </dgm:t>
    </dgm:pt>
    <dgm:pt modelId="{AA9F0CBA-E4C1-478A-92BE-209CC7A65CF3}">
      <dgm:prSet/>
      <dgm:spPr/>
      <dgm:t>
        <a:bodyPr/>
        <a:lstStyle/>
        <a:p>
          <a:r>
            <a:rPr lang="en-US" dirty="0">
              <a:solidFill>
                <a:schemeClr val="tx1"/>
              </a:solidFill>
            </a:rPr>
            <a:t>Wave 6 Survey</a:t>
          </a:r>
        </a:p>
      </dgm:t>
    </dgm:pt>
    <dgm:pt modelId="{80846A05-B57E-44E7-B2B4-C080E5D27E7F}" type="parTrans" cxnId="{203FFFB0-2C8C-4839-9A73-A7452CF115EA}">
      <dgm:prSet/>
      <dgm:spPr/>
      <dgm:t>
        <a:bodyPr/>
        <a:lstStyle/>
        <a:p>
          <a:endParaRPr lang="en-US"/>
        </a:p>
      </dgm:t>
    </dgm:pt>
    <dgm:pt modelId="{0002A953-0BCD-41BF-86E4-1676125C6AF8}" type="sibTrans" cxnId="{203FFFB0-2C8C-4839-9A73-A7452CF115EA}">
      <dgm:prSet/>
      <dgm:spPr/>
      <dgm:t>
        <a:bodyPr/>
        <a:lstStyle/>
        <a:p>
          <a:endParaRPr lang="en-US"/>
        </a:p>
      </dgm:t>
    </dgm:pt>
    <dgm:pt modelId="{A384EF45-46E7-4C19-9A31-4AF325866F60}">
      <dgm:prSet/>
      <dgm:spPr/>
      <dgm:t>
        <a:bodyPr/>
        <a:lstStyle/>
        <a:p>
          <a:r>
            <a:rPr lang="en-US">
              <a:solidFill>
                <a:schemeClr val="tx1"/>
              </a:solidFill>
            </a:rPr>
            <a:t>Wave 7 Survey</a:t>
          </a:r>
          <a:endParaRPr lang="en-US" dirty="0">
            <a:solidFill>
              <a:schemeClr val="tx1"/>
            </a:solidFill>
          </a:endParaRPr>
        </a:p>
      </dgm:t>
    </dgm:pt>
    <dgm:pt modelId="{5C17C7D2-6A63-4097-B670-3907ACD2C211}" type="parTrans" cxnId="{EC944B94-1766-4B11-AB66-C6DCD549DC33}">
      <dgm:prSet/>
      <dgm:spPr/>
      <dgm:t>
        <a:bodyPr/>
        <a:lstStyle/>
        <a:p>
          <a:endParaRPr lang="en-US"/>
        </a:p>
      </dgm:t>
    </dgm:pt>
    <dgm:pt modelId="{792CF905-C46F-4478-B04E-8A74CFF47421}" type="sibTrans" cxnId="{EC944B94-1766-4B11-AB66-C6DCD549DC33}">
      <dgm:prSet/>
      <dgm:spPr/>
      <dgm:t>
        <a:bodyPr/>
        <a:lstStyle/>
        <a:p>
          <a:endParaRPr lang="en-US"/>
        </a:p>
      </dgm:t>
    </dgm:pt>
    <dgm:pt modelId="{57A057D2-FB1B-46E1-9A9E-1962D0C4800C}">
      <dgm:prSet/>
      <dgm:spPr/>
      <dgm:t>
        <a:bodyPr/>
        <a:lstStyle/>
        <a:p>
          <a:r>
            <a:rPr lang="en-US">
              <a:solidFill>
                <a:schemeClr val="tx1"/>
              </a:solidFill>
            </a:rPr>
            <a:t>Wave 8 Survey</a:t>
          </a:r>
          <a:endParaRPr lang="en-US" dirty="0">
            <a:solidFill>
              <a:schemeClr val="tx1"/>
            </a:solidFill>
          </a:endParaRPr>
        </a:p>
      </dgm:t>
    </dgm:pt>
    <dgm:pt modelId="{5AA1AB44-8BBE-42D4-9390-2A2F82CBC2C8}" type="parTrans" cxnId="{C790EF4A-B9F1-4311-9DE6-9513D3522610}">
      <dgm:prSet/>
      <dgm:spPr/>
      <dgm:t>
        <a:bodyPr/>
        <a:lstStyle/>
        <a:p>
          <a:endParaRPr lang="en-US"/>
        </a:p>
      </dgm:t>
    </dgm:pt>
    <dgm:pt modelId="{4099A092-BF1B-40FC-9485-3033DEE880CF}" type="sibTrans" cxnId="{C790EF4A-B9F1-4311-9DE6-9513D3522610}">
      <dgm:prSet/>
      <dgm:spPr/>
      <dgm:t>
        <a:bodyPr/>
        <a:lstStyle/>
        <a:p>
          <a:endParaRPr lang="en-US"/>
        </a:p>
      </dgm:t>
    </dgm:pt>
    <dgm:pt modelId="{096A9AF0-0DAE-4EB3-B448-4501DA034F4A}">
      <dgm:prSet phldrT="[Text]" custT="1"/>
      <dgm:spPr>
        <a:solidFill>
          <a:srgbClr val="FCE300"/>
        </a:solidFill>
        <a:ln>
          <a:solidFill>
            <a:schemeClr val="accent3"/>
          </a:solidFill>
        </a:ln>
      </dgm:spPr>
      <dgm:t>
        <a:bodyPr/>
        <a:lstStyle/>
        <a:p>
          <a:r>
            <a:rPr lang="en-US" sz="2400" b="0">
              <a:solidFill>
                <a:schemeClr val="tx1"/>
              </a:solidFill>
            </a:rPr>
            <a:t>2003</a:t>
          </a:r>
          <a:endParaRPr lang="en-US" sz="2400" b="0" dirty="0">
            <a:solidFill>
              <a:schemeClr val="tx1"/>
            </a:solidFill>
          </a:endParaRPr>
        </a:p>
      </dgm:t>
    </dgm:pt>
    <dgm:pt modelId="{6B0D7DA9-E6ED-4137-9716-F48BF62327A8}" type="sibTrans" cxnId="{CA0753BD-DB60-4D68-8486-5B376B839B26}">
      <dgm:prSet/>
      <dgm:spPr/>
      <dgm:t>
        <a:bodyPr/>
        <a:lstStyle/>
        <a:p>
          <a:endParaRPr lang="en-US"/>
        </a:p>
      </dgm:t>
    </dgm:pt>
    <dgm:pt modelId="{8CE6ABD6-768E-42C8-9029-C3B5F278B21C}" type="parTrans" cxnId="{CA0753BD-DB60-4D68-8486-5B376B839B26}">
      <dgm:prSet/>
      <dgm:spPr/>
      <dgm:t>
        <a:bodyPr/>
        <a:lstStyle/>
        <a:p>
          <a:endParaRPr lang="en-US"/>
        </a:p>
      </dgm:t>
    </dgm:pt>
    <dgm:pt modelId="{373A123D-A258-4B32-9B01-32111054D0F7}" type="pres">
      <dgm:prSet presAssocID="{63085546-7C7C-4B3E-ABEB-2669F1A65FB2}" presName="Name0" presStyleCnt="0">
        <dgm:presLayoutVars>
          <dgm:chMax val="11"/>
          <dgm:chPref val="11"/>
          <dgm:dir/>
          <dgm:resizeHandles/>
        </dgm:presLayoutVars>
      </dgm:prSet>
      <dgm:spPr/>
    </dgm:pt>
    <dgm:pt modelId="{6A786CE5-18F5-436C-AAB0-FD8E00A3BEAE}" type="pres">
      <dgm:prSet presAssocID="{7ED4E0C1-D0A1-4CC5-84CD-08306BB9594F}" presName="Accent8" presStyleCnt="0"/>
      <dgm:spPr/>
    </dgm:pt>
    <dgm:pt modelId="{B32940B7-5F57-459F-8B69-83623FFB523F}" type="pres">
      <dgm:prSet presAssocID="{7ED4E0C1-D0A1-4CC5-84CD-08306BB9594F}" presName="Accent" presStyleLbl="node1" presStyleIdx="0" presStyleCnt="8"/>
      <dgm:spPr>
        <a:solidFill>
          <a:srgbClr val="C8102E"/>
        </a:solidFill>
        <a:ln>
          <a:solidFill>
            <a:srgbClr val="C8102E"/>
          </a:solidFill>
        </a:ln>
      </dgm:spPr>
    </dgm:pt>
    <dgm:pt modelId="{9E3F94B2-0CF8-4CDF-AB41-3F48D5E38617}" type="pres">
      <dgm:prSet presAssocID="{7ED4E0C1-D0A1-4CC5-84CD-08306BB9594F}" presName="ParentBackground8" presStyleCnt="0"/>
      <dgm:spPr/>
    </dgm:pt>
    <dgm:pt modelId="{864B96E5-F323-4FFC-AABB-C5B672FDA77F}" type="pres">
      <dgm:prSet presAssocID="{7ED4E0C1-D0A1-4CC5-84CD-08306BB9594F}" presName="ParentBackground" presStyleLbl="fgAcc1" presStyleIdx="0" presStyleCnt="8"/>
      <dgm:spPr/>
    </dgm:pt>
    <dgm:pt modelId="{44011AD4-8120-4E4A-A634-8653F2B92F0C}" type="pres">
      <dgm:prSet presAssocID="{7ED4E0C1-D0A1-4CC5-84CD-08306BB9594F}" presName="Child8" presStyleLbl="revTx" presStyleIdx="0" presStyleCnt="8">
        <dgm:presLayoutVars>
          <dgm:chMax val="0"/>
          <dgm:chPref val="0"/>
          <dgm:bulletEnabled val="1"/>
        </dgm:presLayoutVars>
      </dgm:prSet>
      <dgm:spPr/>
    </dgm:pt>
    <dgm:pt modelId="{AA4BB8A8-BBB1-4E36-809B-35BB2619AD4D}" type="pres">
      <dgm:prSet presAssocID="{7ED4E0C1-D0A1-4CC5-84CD-08306BB9594F}" presName="Parent8" presStyleLbl="revTx" presStyleIdx="0" presStyleCnt="8">
        <dgm:presLayoutVars>
          <dgm:chMax val="1"/>
          <dgm:chPref val="1"/>
          <dgm:bulletEnabled val="1"/>
        </dgm:presLayoutVars>
      </dgm:prSet>
      <dgm:spPr/>
    </dgm:pt>
    <dgm:pt modelId="{BE72706C-99F8-49D0-A385-B6603EA3223D}" type="pres">
      <dgm:prSet presAssocID="{5ECCAF4C-425E-48CC-AA5B-00E00ED3D4A0}" presName="Accent7" presStyleCnt="0"/>
      <dgm:spPr/>
    </dgm:pt>
    <dgm:pt modelId="{F2B167ED-5582-4F09-8DE9-CE12E18A8763}" type="pres">
      <dgm:prSet presAssocID="{5ECCAF4C-425E-48CC-AA5B-00E00ED3D4A0}" presName="Accent" presStyleLbl="node1" presStyleIdx="1" presStyleCnt="8"/>
      <dgm:spPr>
        <a:solidFill>
          <a:srgbClr val="C8102E"/>
        </a:solidFill>
        <a:ln>
          <a:solidFill>
            <a:srgbClr val="C8102E"/>
          </a:solidFill>
        </a:ln>
      </dgm:spPr>
    </dgm:pt>
    <dgm:pt modelId="{A7496861-20A7-4A0D-A3EE-02BC61FFBEFA}" type="pres">
      <dgm:prSet presAssocID="{5ECCAF4C-425E-48CC-AA5B-00E00ED3D4A0}" presName="ParentBackground7" presStyleCnt="0"/>
      <dgm:spPr/>
    </dgm:pt>
    <dgm:pt modelId="{6FE9AD0B-A73F-4325-9E3E-9199FDC3CAF0}" type="pres">
      <dgm:prSet presAssocID="{5ECCAF4C-425E-48CC-AA5B-00E00ED3D4A0}" presName="ParentBackground" presStyleLbl="fgAcc1" presStyleIdx="1" presStyleCnt="8"/>
      <dgm:spPr/>
    </dgm:pt>
    <dgm:pt modelId="{671674A4-023E-4B3B-B9D1-DD4AB4A3E0E6}" type="pres">
      <dgm:prSet presAssocID="{5ECCAF4C-425E-48CC-AA5B-00E00ED3D4A0}" presName="Child7" presStyleLbl="revTx" presStyleIdx="1" presStyleCnt="8">
        <dgm:presLayoutVars>
          <dgm:chMax val="0"/>
          <dgm:chPref val="0"/>
          <dgm:bulletEnabled val="1"/>
        </dgm:presLayoutVars>
      </dgm:prSet>
      <dgm:spPr/>
    </dgm:pt>
    <dgm:pt modelId="{6E78573C-FCC0-4828-A21D-2931AD4F98B9}" type="pres">
      <dgm:prSet presAssocID="{5ECCAF4C-425E-48CC-AA5B-00E00ED3D4A0}" presName="Parent7" presStyleLbl="revTx" presStyleIdx="1" presStyleCnt="8">
        <dgm:presLayoutVars>
          <dgm:chMax val="1"/>
          <dgm:chPref val="1"/>
          <dgm:bulletEnabled val="1"/>
        </dgm:presLayoutVars>
      </dgm:prSet>
      <dgm:spPr/>
    </dgm:pt>
    <dgm:pt modelId="{5F495298-813E-4A87-9088-5B0E8F76EC28}" type="pres">
      <dgm:prSet presAssocID="{25CFC027-1F13-4715-BF89-B444F2567B66}" presName="Accent6" presStyleCnt="0"/>
      <dgm:spPr/>
    </dgm:pt>
    <dgm:pt modelId="{E75CF1E8-5A14-43D7-92B8-941620176F26}" type="pres">
      <dgm:prSet presAssocID="{25CFC027-1F13-4715-BF89-B444F2567B66}" presName="Accent" presStyleLbl="node1" presStyleIdx="2" presStyleCnt="8"/>
      <dgm:spPr>
        <a:solidFill>
          <a:srgbClr val="C8102E"/>
        </a:solidFill>
        <a:ln>
          <a:solidFill>
            <a:srgbClr val="C8102E"/>
          </a:solidFill>
        </a:ln>
      </dgm:spPr>
    </dgm:pt>
    <dgm:pt modelId="{8CCE0A68-3E44-4D7E-814C-C5DF3638F601}" type="pres">
      <dgm:prSet presAssocID="{25CFC027-1F13-4715-BF89-B444F2567B66}" presName="ParentBackground6" presStyleCnt="0"/>
      <dgm:spPr/>
    </dgm:pt>
    <dgm:pt modelId="{0A25BE3B-695C-42F9-B29C-A356334E1CA9}" type="pres">
      <dgm:prSet presAssocID="{25CFC027-1F13-4715-BF89-B444F2567B66}" presName="ParentBackground" presStyleLbl="fgAcc1" presStyleIdx="2" presStyleCnt="8"/>
      <dgm:spPr/>
    </dgm:pt>
    <dgm:pt modelId="{B27ED1B0-3C81-45E5-8E00-086EEF5A4BB0}" type="pres">
      <dgm:prSet presAssocID="{25CFC027-1F13-4715-BF89-B444F2567B66}" presName="Child6" presStyleLbl="revTx" presStyleIdx="2" presStyleCnt="8">
        <dgm:presLayoutVars>
          <dgm:chMax val="0"/>
          <dgm:chPref val="0"/>
          <dgm:bulletEnabled val="1"/>
        </dgm:presLayoutVars>
      </dgm:prSet>
      <dgm:spPr/>
    </dgm:pt>
    <dgm:pt modelId="{8BB2153B-CF57-47BD-9DC0-5F85F113F9D5}" type="pres">
      <dgm:prSet presAssocID="{25CFC027-1F13-4715-BF89-B444F2567B66}" presName="Parent6" presStyleLbl="revTx" presStyleIdx="2" presStyleCnt="8">
        <dgm:presLayoutVars>
          <dgm:chMax val="1"/>
          <dgm:chPref val="1"/>
          <dgm:bulletEnabled val="1"/>
        </dgm:presLayoutVars>
      </dgm:prSet>
      <dgm:spPr/>
    </dgm:pt>
    <dgm:pt modelId="{67CEF997-9DB0-4351-96D7-D5D761CD4B51}" type="pres">
      <dgm:prSet presAssocID="{5FACBF56-66BE-440E-BB56-9F3BEA6B0036}" presName="Accent5" presStyleCnt="0"/>
      <dgm:spPr/>
    </dgm:pt>
    <dgm:pt modelId="{C6782E7C-5847-4E63-85EF-60D81ECD8E53}" type="pres">
      <dgm:prSet presAssocID="{5FACBF56-66BE-440E-BB56-9F3BEA6B0036}" presName="Accent" presStyleLbl="node1" presStyleIdx="3" presStyleCnt="8"/>
      <dgm:spPr>
        <a:solidFill>
          <a:srgbClr val="C8102E"/>
        </a:solidFill>
        <a:ln>
          <a:solidFill>
            <a:srgbClr val="C8102E"/>
          </a:solidFill>
        </a:ln>
      </dgm:spPr>
    </dgm:pt>
    <dgm:pt modelId="{B2D34BEE-078F-47CB-A193-9D83788CBE0A}" type="pres">
      <dgm:prSet presAssocID="{5FACBF56-66BE-440E-BB56-9F3BEA6B0036}" presName="ParentBackground5" presStyleCnt="0"/>
      <dgm:spPr/>
    </dgm:pt>
    <dgm:pt modelId="{A1CB3A68-9056-4623-837B-40BDADEA0BF0}" type="pres">
      <dgm:prSet presAssocID="{5FACBF56-66BE-440E-BB56-9F3BEA6B0036}" presName="ParentBackground" presStyleLbl="fgAcc1" presStyleIdx="3" presStyleCnt="8"/>
      <dgm:spPr/>
    </dgm:pt>
    <dgm:pt modelId="{DCF2BDB3-F544-4986-90BE-F8346ACEE77F}" type="pres">
      <dgm:prSet presAssocID="{5FACBF56-66BE-440E-BB56-9F3BEA6B0036}" presName="Child5" presStyleLbl="revTx" presStyleIdx="3" presStyleCnt="8">
        <dgm:presLayoutVars>
          <dgm:chMax val="0"/>
          <dgm:chPref val="0"/>
          <dgm:bulletEnabled val="1"/>
        </dgm:presLayoutVars>
      </dgm:prSet>
      <dgm:spPr/>
    </dgm:pt>
    <dgm:pt modelId="{C1EF01D5-029F-499F-A2DF-2DA336B2BD14}" type="pres">
      <dgm:prSet presAssocID="{5FACBF56-66BE-440E-BB56-9F3BEA6B0036}" presName="Parent5" presStyleLbl="revTx" presStyleIdx="3" presStyleCnt="8">
        <dgm:presLayoutVars>
          <dgm:chMax val="1"/>
          <dgm:chPref val="1"/>
          <dgm:bulletEnabled val="1"/>
        </dgm:presLayoutVars>
      </dgm:prSet>
      <dgm:spPr/>
    </dgm:pt>
    <dgm:pt modelId="{1C8AB5BD-FB73-4ED1-87C0-C1D3E50C0AC2}" type="pres">
      <dgm:prSet presAssocID="{212ADAAB-D5CB-4BBC-8DAF-7340FD334994}" presName="Accent4" presStyleCnt="0"/>
      <dgm:spPr/>
    </dgm:pt>
    <dgm:pt modelId="{A46C4BAB-4E68-4F97-8550-95AD71681AAB}" type="pres">
      <dgm:prSet presAssocID="{212ADAAB-D5CB-4BBC-8DAF-7340FD334994}" presName="Accent" presStyleLbl="node1" presStyleIdx="4" presStyleCnt="8"/>
      <dgm:spPr>
        <a:solidFill>
          <a:srgbClr val="C8102E"/>
        </a:solidFill>
        <a:ln>
          <a:solidFill>
            <a:srgbClr val="C8102E"/>
          </a:solidFill>
        </a:ln>
      </dgm:spPr>
    </dgm:pt>
    <dgm:pt modelId="{32762F0A-A4E2-46EF-A3FA-B3645370F7AB}" type="pres">
      <dgm:prSet presAssocID="{212ADAAB-D5CB-4BBC-8DAF-7340FD334994}" presName="ParentBackground4" presStyleCnt="0"/>
      <dgm:spPr/>
    </dgm:pt>
    <dgm:pt modelId="{CF934A73-5420-4494-8B27-89F93EF71413}" type="pres">
      <dgm:prSet presAssocID="{212ADAAB-D5CB-4BBC-8DAF-7340FD334994}" presName="ParentBackground" presStyleLbl="fgAcc1" presStyleIdx="4" presStyleCnt="8"/>
      <dgm:spPr/>
    </dgm:pt>
    <dgm:pt modelId="{1314AD5C-96B1-4B67-BD07-02FC678A78A2}" type="pres">
      <dgm:prSet presAssocID="{212ADAAB-D5CB-4BBC-8DAF-7340FD334994}" presName="Child4" presStyleLbl="revTx" presStyleIdx="4" presStyleCnt="8">
        <dgm:presLayoutVars>
          <dgm:chMax val="0"/>
          <dgm:chPref val="0"/>
          <dgm:bulletEnabled val="1"/>
        </dgm:presLayoutVars>
      </dgm:prSet>
      <dgm:spPr/>
    </dgm:pt>
    <dgm:pt modelId="{09C3D887-9F91-401F-98A6-72E5C1B83055}" type="pres">
      <dgm:prSet presAssocID="{212ADAAB-D5CB-4BBC-8DAF-7340FD334994}" presName="Parent4" presStyleLbl="revTx" presStyleIdx="4" presStyleCnt="8">
        <dgm:presLayoutVars>
          <dgm:chMax val="1"/>
          <dgm:chPref val="1"/>
          <dgm:bulletEnabled val="1"/>
        </dgm:presLayoutVars>
      </dgm:prSet>
      <dgm:spPr/>
    </dgm:pt>
    <dgm:pt modelId="{E37C92F6-C8E6-44D9-BFCB-7327BF5C9660}" type="pres">
      <dgm:prSet presAssocID="{CA6B1BA0-B2FC-48AD-8EDA-F4AAA4AF2782}" presName="Accent3" presStyleCnt="0"/>
      <dgm:spPr/>
    </dgm:pt>
    <dgm:pt modelId="{4E0A150C-8EB0-4E1B-A572-286FBEF63BA6}" type="pres">
      <dgm:prSet presAssocID="{CA6B1BA0-B2FC-48AD-8EDA-F4AAA4AF2782}" presName="Accent" presStyleLbl="node1" presStyleIdx="5" presStyleCnt="8"/>
      <dgm:spPr>
        <a:solidFill>
          <a:srgbClr val="C8102E"/>
        </a:solidFill>
        <a:ln>
          <a:solidFill>
            <a:srgbClr val="C8102E"/>
          </a:solidFill>
        </a:ln>
      </dgm:spPr>
    </dgm:pt>
    <dgm:pt modelId="{84AC9995-75F7-4B3F-B948-6D8EB90CF731}" type="pres">
      <dgm:prSet presAssocID="{CA6B1BA0-B2FC-48AD-8EDA-F4AAA4AF2782}" presName="ParentBackground3" presStyleCnt="0"/>
      <dgm:spPr/>
    </dgm:pt>
    <dgm:pt modelId="{A2556865-2873-4D0F-BFC9-3336036F39A8}" type="pres">
      <dgm:prSet presAssocID="{CA6B1BA0-B2FC-48AD-8EDA-F4AAA4AF2782}" presName="ParentBackground" presStyleLbl="fgAcc1" presStyleIdx="5" presStyleCnt="8"/>
      <dgm:spPr/>
    </dgm:pt>
    <dgm:pt modelId="{3786E82A-4532-4CEA-B84B-47F902E129F1}" type="pres">
      <dgm:prSet presAssocID="{CA6B1BA0-B2FC-48AD-8EDA-F4AAA4AF2782}" presName="Child3" presStyleLbl="revTx" presStyleIdx="5" presStyleCnt="8">
        <dgm:presLayoutVars>
          <dgm:chMax val="0"/>
          <dgm:chPref val="0"/>
          <dgm:bulletEnabled val="1"/>
        </dgm:presLayoutVars>
      </dgm:prSet>
      <dgm:spPr/>
    </dgm:pt>
    <dgm:pt modelId="{D29D1511-9CD6-43CF-B555-4F828815D6C7}" type="pres">
      <dgm:prSet presAssocID="{CA6B1BA0-B2FC-48AD-8EDA-F4AAA4AF2782}" presName="Parent3" presStyleLbl="revTx" presStyleIdx="5" presStyleCnt="8">
        <dgm:presLayoutVars>
          <dgm:chMax val="1"/>
          <dgm:chPref val="1"/>
          <dgm:bulletEnabled val="1"/>
        </dgm:presLayoutVars>
      </dgm:prSet>
      <dgm:spPr/>
    </dgm:pt>
    <dgm:pt modelId="{43D3F242-3A8E-4ACE-AAFD-ED95D62D2AC6}" type="pres">
      <dgm:prSet presAssocID="{096A9AF0-0DAE-4EB3-B448-4501DA034F4A}" presName="Accent2" presStyleCnt="0"/>
      <dgm:spPr/>
    </dgm:pt>
    <dgm:pt modelId="{23B27E03-71B2-4638-82D4-73579A692349}" type="pres">
      <dgm:prSet presAssocID="{096A9AF0-0DAE-4EB3-B448-4501DA034F4A}" presName="Accent" presStyleLbl="node1" presStyleIdx="6" presStyleCnt="8"/>
      <dgm:spPr>
        <a:solidFill>
          <a:srgbClr val="C8102E"/>
        </a:solidFill>
        <a:ln>
          <a:solidFill>
            <a:srgbClr val="C8102E"/>
          </a:solidFill>
        </a:ln>
      </dgm:spPr>
    </dgm:pt>
    <dgm:pt modelId="{F22FCA00-0035-487C-B210-9D028350ADCE}" type="pres">
      <dgm:prSet presAssocID="{096A9AF0-0DAE-4EB3-B448-4501DA034F4A}" presName="ParentBackground2" presStyleCnt="0"/>
      <dgm:spPr/>
    </dgm:pt>
    <dgm:pt modelId="{72050091-4EDE-4888-925C-7868EF1308C8}" type="pres">
      <dgm:prSet presAssocID="{096A9AF0-0DAE-4EB3-B448-4501DA034F4A}" presName="ParentBackground" presStyleLbl="fgAcc1" presStyleIdx="6" presStyleCnt="8"/>
      <dgm:spPr/>
    </dgm:pt>
    <dgm:pt modelId="{B092EC1B-631A-4594-AEFA-089599BADB9D}" type="pres">
      <dgm:prSet presAssocID="{096A9AF0-0DAE-4EB3-B448-4501DA034F4A}" presName="Child2" presStyleLbl="revTx" presStyleIdx="6" presStyleCnt="8">
        <dgm:presLayoutVars>
          <dgm:chMax val="0"/>
          <dgm:chPref val="0"/>
          <dgm:bulletEnabled val="1"/>
        </dgm:presLayoutVars>
      </dgm:prSet>
      <dgm:spPr/>
    </dgm:pt>
    <dgm:pt modelId="{B9F5E3E2-3BCA-4FE1-BDB5-FDBC7595D163}" type="pres">
      <dgm:prSet presAssocID="{096A9AF0-0DAE-4EB3-B448-4501DA034F4A}" presName="Parent2" presStyleLbl="revTx" presStyleIdx="6" presStyleCnt="8">
        <dgm:presLayoutVars>
          <dgm:chMax val="1"/>
          <dgm:chPref val="1"/>
          <dgm:bulletEnabled val="1"/>
        </dgm:presLayoutVars>
      </dgm:prSet>
      <dgm:spPr/>
    </dgm:pt>
    <dgm:pt modelId="{5DC41FCE-4C4F-458F-AA71-5740F8D3334C}" type="pres">
      <dgm:prSet presAssocID="{9DCEA5FC-4640-45AF-B712-7A4FD94AEF0D}" presName="Accent1" presStyleCnt="0"/>
      <dgm:spPr/>
    </dgm:pt>
    <dgm:pt modelId="{010E0998-5EE7-4E2E-BE6D-96CDD7B4EA97}" type="pres">
      <dgm:prSet presAssocID="{9DCEA5FC-4640-45AF-B712-7A4FD94AEF0D}" presName="Accent" presStyleLbl="node1" presStyleIdx="7" presStyleCnt="8"/>
      <dgm:spPr>
        <a:solidFill>
          <a:srgbClr val="C8102E"/>
        </a:solidFill>
        <a:ln>
          <a:solidFill>
            <a:srgbClr val="C8102E"/>
          </a:solidFill>
        </a:ln>
      </dgm:spPr>
    </dgm:pt>
    <dgm:pt modelId="{99142D8D-F603-4E52-9819-2696F94E7994}" type="pres">
      <dgm:prSet presAssocID="{9DCEA5FC-4640-45AF-B712-7A4FD94AEF0D}" presName="ParentBackground1" presStyleCnt="0"/>
      <dgm:spPr/>
    </dgm:pt>
    <dgm:pt modelId="{B9E893B5-B55C-4F70-94F4-99AD3556EC8F}" type="pres">
      <dgm:prSet presAssocID="{9DCEA5FC-4640-45AF-B712-7A4FD94AEF0D}" presName="ParentBackground" presStyleLbl="fgAcc1" presStyleIdx="7" presStyleCnt="8"/>
      <dgm:spPr/>
    </dgm:pt>
    <dgm:pt modelId="{1DF32B37-CF81-4F6E-99E5-C979B054FC93}" type="pres">
      <dgm:prSet presAssocID="{9DCEA5FC-4640-45AF-B712-7A4FD94AEF0D}" presName="Child1" presStyleLbl="revTx" presStyleIdx="7" presStyleCnt="8">
        <dgm:presLayoutVars>
          <dgm:chMax val="0"/>
          <dgm:chPref val="0"/>
          <dgm:bulletEnabled val="1"/>
        </dgm:presLayoutVars>
      </dgm:prSet>
      <dgm:spPr/>
    </dgm:pt>
    <dgm:pt modelId="{689F8269-4C04-4B9E-BE63-4D7586347FFD}" type="pres">
      <dgm:prSet presAssocID="{9DCEA5FC-4640-45AF-B712-7A4FD94AEF0D}" presName="Parent1" presStyleLbl="revTx" presStyleIdx="7" presStyleCnt="8">
        <dgm:presLayoutVars>
          <dgm:chMax val="1"/>
          <dgm:chPref val="1"/>
          <dgm:bulletEnabled val="1"/>
        </dgm:presLayoutVars>
      </dgm:prSet>
      <dgm:spPr/>
    </dgm:pt>
  </dgm:ptLst>
  <dgm:cxnLst>
    <dgm:cxn modelId="{5229DF0F-E0C3-4BCB-87FC-F7FE32008152}" type="presOf" srcId="{096A9AF0-0DAE-4EB3-B448-4501DA034F4A}" destId="{B9F5E3E2-3BCA-4FE1-BDB5-FDBC7595D163}" srcOrd="1" destOrd="0" presId="urn:microsoft.com/office/officeart/2011/layout/CircleProcess"/>
    <dgm:cxn modelId="{3D95811B-CD02-454C-B641-D273FD2ACFB8}" type="presOf" srcId="{5FACBF56-66BE-440E-BB56-9F3BEA6B0036}" destId="{C1EF01D5-029F-499F-A2DF-2DA336B2BD14}" srcOrd="1" destOrd="0" presId="urn:microsoft.com/office/officeart/2011/layout/CircleProcess"/>
    <dgm:cxn modelId="{ECE8801C-91AA-45EF-8EA5-501C67EA26DE}" type="presOf" srcId="{25CFC027-1F13-4715-BF89-B444F2567B66}" destId="{8BB2153B-CF57-47BD-9DC0-5F85F113F9D5}" srcOrd="1" destOrd="0" presId="urn:microsoft.com/office/officeart/2011/layout/CircleProcess"/>
    <dgm:cxn modelId="{3BE0FE2E-968C-45CF-A080-81B98EDF6313}" type="presOf" srcId="{92921081-529B-4D1C-83A4-C416BB4C5224}" destId="{B092EC1B-631A-4594-AEFA-089599BADB9D}" srcOrd="0" destOrd="0" presId="urn:microsoft.com/office/officeart/2011/layout/CircleProcess"/>
    <dgm:cxn modelId="{0C1F282F-8722-4FF5-9706-3F75EE8C6FDA}" type="presOf" srcId="{3CB04A44-4013-4CA7-90FD-29AFC3C15E37}" destId="{3786E82A-4532-4CEA-B84B-47F902E129F1}" srcOrd="0" destOrd="0" presId="urn:microsoft.com/office/officeart/2011/layout/CircleProcess"/>
    <dgm:cxn modelId="{8A1B8238-9448-40F6-B5F9-78AFAA63E4BE}" type="presOf" srcId="{5ECCAF4C-425E-48CC-AA5B-00E00ED3D4A0}" destId="{6FE9AD0B-A73F-4325-9E3E-9199FDC3CAF0}" srcOrd="0" destOrd="0" presId="urn:microsoft.com/office/officeart/2011/layout/CircleProcess"/>
    <dgm:cxn modelId="{A5378446-0178-4D37-B411-85D19F9E03B1}" type="presOf" srcId="{25CFC027-1F13-4715-BF89-B444F2567B66}" destId="{0A25BE3B-695C-42F9-B29C-A356334E1CA9}" srcOrd="0" destOrd="0" presId="urn:microsoft.com/office/officeart/2011/layout/CircleProcess"/>
    <dgm:cxn modelId="{206A6048-6937-48DB-8F4A-C70DF39C2F86}" srcId="{63085546-7C7C-4B3E-ABEB-2669F1A65FB2}" destId="{5FACBF56-66BE-440E-BB56-9F3BEA6B0036}" srcOrd="4" destOrd="0" parTransId="{DB048A1E-6B47-4780-BAC6-71464E7A837A}" sibTransId="{B2AD47F5-74A8-4E72-BDDB-2ED119052208}"/>
    <dgm:cxn modelId="{C790EF4A-B9F1-4311-9DE6-9513D3522610}" srcId="{7ED4E0C1-D0A1-4CC5-84CD-08306BB9594F}" destId="{57A057D2-FB1B-46E1-9A9E-1962D0C4800C}" srcOrd="0" destOrd="0" parTransId="{5AA1AB44-8BBE-42D4-9390-2A2F82CBC2C8}" sibTransId="{4099A092-BF1B-40FC-9485-3033DEE880CF}"/>
    <dgm:cxn modelId="{AE597051-D70C-43EF-92B6-E005BBD7B606}" type="presOf" srcId="{5FACBF56-66BE-440E-BB56-9F3BEA6B0036}" destId="{A1CB3A68-9056-4623-837B-40BDADEA0BF0}" srcOrd="0" destOrd="0" presId="urn:microsoft.com/office/officeart/2011/layout/CircleProcess"/>
    <dgm:cxn modelId="{24A8F052-3377-4BA4-8C62-CCF5039C85D7}" srcId="{CA6B1BA0-B2FC-48AD-8EDA-F4AAA4AF2782}" destId="{3CB04A44-4013-4CA7-90FD-29AFC3C15E37}" srcOrd="0" destOrd="0" parTransId="{ECEE936A-E3CC-4209-BECC-1CD0C85A2B72}" sibTransId="{D7A8F7A0-47A3-4464-B3B7-E0806DF46627}"/>
    <dgm:cxn modelId="{4AC5D357-1A80-482C-978A-25D7CA6C7FB0}" type="presOf" srcId="{57A057D2-FB1B-46E1-9A9E-1962D0C4800C}" destId="{44011AD4-8120-4E4A-A634-8653F2B92F0C}" srcOrd="0" destOrd="0" presId="urn:microsoft.com/office/officeart/2011/layout/CircleProcess"/>
    <dgm:cxn modelId="{39A11E5C-7A57-4117-A6DF-36000C29509C}" srcId="{9DCEA5FC-4640-45AF-B712-7A4FD94AEF0D}" destId="{831701CF-77C7-46C0-A913-8CC39517BAB8}" srcOrd="0" destOrd="0" parTransId="{13FBC60D-3EA6-4496-BA97-C1AE8C7F8961}" sibTransId="{75156CDF-E17B-4DAD-AE37-EA44D7F37090}"/>
    <dgm:cxn modelId="{DD687B5C-28C8-4088-99B8-D375C5FDAE4A}" srcId="{212ADAAB-D5CB-4BBC-8DAF-7340FD334994}" destId="{2AEE5C11-34AE-4EB7-8907-9BED418EA471}" srcOrd="0" destOrd="0" parTransId="{2E14AD1F-C7EA-45AE-ADC0-0EE92A6516CB}" sibTransId="{F36FDDA0-6B91-47CB-8114-B6F076E55FC8}"/>
    <dgm:cxn modelId="{2610BC5D-699C-42B4-B211-93232619E66D}" type="presOf" srcId="{212ADAAB-D5CB-4BBC-8DAF-7340FD334994}" destId="{CF934A73-5420-4494-8B27-89F93EF71413}" srcOrd="0" destOrd="0" presId="urn:microsoft.com/office/officeart/2011/layout/CircleProcess"/>
    <dgm:cxn modelId="{7104FA5F-D9E3-4235-9673-06C4A96B8C40}" type="presOf" srcId="{096A9AF0-0DAE-4EB3-B448-4501DA034F4A}" destId="{72050091-4EDE-4888-925C-7868EF1308C8}" srcOrd="0" destOrd="0" presId="urn:microsoft.com/office/officeart/2011/layout/CircleProcess"/>
    <dgm:cxn modelId="{30F4E862-0345-4538-A87E-7684AA7F9339}" type="presOf" srcId="{9DCEA5FC-4640-45AF-B712-7A4FD94AEF0D}" destId="{689F8269-4C04-4B9E-BE63-4D7586347FFD}" srcOrd="1" destOrd="0" presId="urn:microsoft.com/office/officeart/2011/layout/CircleProcess"/>
    <dgm:cxn modelId="{DBD99269-D7F7-4B47-B17B-A5AE402751D9}" srcId="{63085546-7C7C-4B3E-ABEB-2669F1A65FB2}" destId="{9DCEA5FC-4640-45AF-B712-7A4FD94AEF0D}" srcOrd="0" destOrd="0" parTransId="{929A5FD9-0612-4B79-9B59-C3C36D34A069}" sibTransId="{0A99745B-BB5C-49B3-A782-8DB57641F6C9}"/>
    <dgm:cxn modelId="{8687DA69-6E1D-4B33-B9FB-2991E9F75B87}" type="presOf" srcId="{A384EF45-46E7-4C19-9A31-4AF325866F60}" destId="{671674A4-023E-4B3B-B9D1-DD4AB4A3E0E6}" srcOrd="0" destOrd="0" presId="urn:microsoft.com/office/officeart/2011/layout/CircleProcess"/>
    <dgm:cxn modelId="{C8C7266C-2A0C-476A-85B3-F12BE2521F4C}" srcId="{63085546-7C7C-4B3E-ABEB-2669F1A65FB2}" destId="{212ADAAB-D5CB-4BBC-8DAF-7340FD334994}" srcOrd="3" destOrd="0" parTransId="{45F6D312-A686-491E-95E3-EFB9640CC472}" sibTransId="{AB2787E4-2A8B-428D-A4AE-2B14DCFFC4E7}"/>
    <dgm:cxn modelId="{A4B5C86C-3B38-4649-827F-C96FF37B1DE4}" type="presOf" srcId="{7ED4E0C1-D0A1-4CC5-84CD-08306BB9594F}" destId="{864B96E5-F323-4FFC-AABB-C5B672FDA77F}" srcOrd="0" destOrd="0" presId="urn:microsoft.com/office/officeart/2011/layout/CircleProcess"/>
    <dgm:cxn modelId="{7B399A6E-68EA-43F7-B920-6C5FF17E535D}" type="presOf" srcId="{2AEE5C11-34AE-4EB7-8907-9BED418EA471}" destId="{1314AD5C-96B1-4B67-BD07-02FC678A78A2}" srcOrd="0" destOrd="0" presId="urn:microsoft.com/office/officeart/2011/layout/CircleProcess"/>
    <dgm:cxn modelId="{BE1FEE72-DEBE-4940-B4B6-8ED80EEDFDAF}" type="presOf" srcId="{AA9F0CBA-E4C1-478A-92BE-209CC7A65CF3}" destId="{B27ED1B0-3C81-45E5-8E00-086EEF5A4BB0}" srcOrd="0" destOrd="0" presId="urn:microsoft.com/office/officeart/2011/layout/CircleProcess"/>
    <dgm:cxn modelId="{8F288674-71D9-4644-8A2F-66135F6FA56B}" type="presOf" srcId="{CA6B1BA0-B2FC-48AD-8EDA-F4AAA4AF2782}" destId="{A2556865-2873-4D0F-BFC9-3336036F39A8}" srcOrd="0" destOrd="0" presId="urn:microsoft.com/office/officeart/2011/layout/CircleProcess"/>
    <dgm:cxn modelId="{0FEA5176-42F2-4820-A4EE-EAD8B5FF0A81}" type="presOf" srcId="{5ECCAF4C-425E-48CC-AA5B-00E00ED3D4A0}" destId="{6E78573C-FCC0-4828-A21D-2931AD4F98B9}" srcOrd="1" destOrd="0" presId="urn:microsoft.com/office/officeart/2011/layout/CircleProcess"/>
    <dgm:cxn modelId="{B05C4C7C-FEB8-4825-98A0-C38D3021918A}" srcId="{096A9AF0-0DAE-4EB3-B448-4501DA034F4A}" destId="{92921081-529B-4D1C-83A4-C416BB4C5224}" srcOrd="0" destOrd="0" parTransId="{5AD2C2F8-A1D7-469B-93D8-B578BEFE51F8}" sibTransId="{ECC13403-1F53-4ED4-AE4F-334EEC7C8710}"/>
    <dgm:cxn modelId="{EC944B94-1766-4B11-AB66-C6DCD549DC33}" srcId="{5ECCAF4C-425E-48CC-AA5B-00E00ED3D4A0}" destId="{A384EF45-46E7-4C19-9A31-4AF325866F60}" srcOrd="0" destOrd="0" parTransId="{5C17C7D2-6A63-4097-B670-3907ACD2C211}" sibTransId="{792CF905-C46F-4478-B04E-8A74CFF47421}"/>
    <dgm:cxn modelId="{C94DEC95-74F1-4609-A2DA-BBB329B11FF6}" type="presOf" srcId="{CA6B1BA0-B2FC-48AD-8EDA-F4AAA4AF2782}" destId="{D29D1511-9CD6-43CF-B555-4F828815D6C7}" srcOrd="1" destOrd="0" presId="urn:microsoft.com/office/officeart/2011/layout/CircleProcess"/>
    <dgm:cxn modelId="{ED8B3FA4-CE8D-434F-9A64-20617E2EB9CB}" srcId="{63085546-7C7C-4B3E-ABEB-2669F1A65FB2}" destId="{7ED4E0C1-D0A1-4CC5-84CD-08306BB9594F}" srcOrd="7" destOrd="0" parTransId="{B309B78B-8558-47D3-B4A1-31FA1DD59BF6}" sibTransId="{9D2FBB33-E63C-4BE5-B74E-75ED80DA600A}"/>
    <dgm:cxn modelId="{F19884AB-A2C0-4962-9284-B038E72703FB}" type="presOf" srcId="{9DCEA5FC-4640-45AF-B712-7A4FD94AEF0D}" destId="{B9E893B5-B55C-4F70-94F4-99AD3556EC8F}" srcOrd="0" destOrd="0" presId="urn:microsoft.com/office/officeart/2011/layout/CircleProcess"/>
    <dgm:cxn modelId="{CB429CAE-127D-4157-9FC2-9A2538399D72}" srcId="{5FACBF56-66BE-440E-BB56-9F3BEA6B0036}" destId="{94EC5A31-3861-4247-B811-6D1F5E246B69}" srcOrd="0" destOrd="0" parTransId="{524659A9-48FB-438D-BC43-4DF13A59E1BE}" sibTransId="{0EADF46A-E08D-47EB-81AE-59B16BC9EC7B}"/>
    <dgm:cxn modelId="{203FFFB0-2C8C-4839-9A73-A7452CF115EA}" srcId="{25CFC027-1F13-4715-BF89-B444F2567B66}" destId="{AA9F0CBA-E4C1-478A-92BE-209CC7A65CF3}" srcOrd="0" destOrd="0" parTransId="{80846A05-B57E-44E7-B2B4-C080E5D27E7F}" sibTransId="{0002A953-0BCD-41BF-86E4-1676125C6AF8}"/>
    <dgm:cxn modelId="{F6A1D9B1-DB0A-4427-8D39-1FB6F186726B}" type="presOf" srcId="{63085546-7C7C-4B3E-ABEB-2669F1A65FB2}" destId="{373A123D-A258-4B32-9B01-32111054D0F7}" srcOrd="0" destOrd="0" presId="urn:microsoft.com/office/officeart/2011/layout/CircleProcess"/>
    <dgm:cxn modelId="{801E38B5-B00D-4C73-B6C5-0E647FD8C49F}" type="presOf" srcId="{7ED4E0C1-D0A1-4CC5-84CD-08306BB9594F}" destId="{AA4BB8A8-BBB1-4E36-809B-35BB2619AD4D}" srcOrd="1" destOrd="0" presId="urn:microsoft.com/office/officeart/2011/layout/CircleProcess"/>
    <dgm:cxn modelId="{643CCBBA-A62C-449B-B508-624AB149D430}" type="presOf" srcId="{94EC5A31-3861-4247-B811-6D1F5E246B69}" destId="{DCF2BDB3-F544-4986-90BE-F8346ACEE77F}" srcOrd="0" destOrd="0" presId="urn:microsoft.com/office/officeart/2011/layout/CircleProcess"/>
    <dgm:cxn modelId="{CA0753BD-DB60-4D68-8486-5B376B839B26}" srcId="{63085546-7C7C-4B3E-ABEB-2669F1A65FB2}" destId="{096A9AF0-0DAE-4EB3-B448-4501DA034F4A}" srcOrd="1" destOrd="0" parTransId="{8CE6ABD6-768E-42C8-9029-C3B5F278B21C}" sibTransId="{6B0D7DA9-E6ED-4137-9716-F48BF62327A8}"/>
    <dgm:cxn modelId="{C27644CF-6C76-4B5D-840E-3890DCA787FF}" srcId="{63085546-7C7C-4B3E-ABEB-2669F1A65FB2}" destId="{25CFC027-1F13-4715-BF89-B444F2567B66}" srcOrd="5" destOrd="0" parTransId="{E6876A26-9A5D-4182-BCAD-DC543CE4F2F6}" sibTransId="{160611C3-1C7E-4331-B8B6-338EC2876AC3}"/>
    <dgm:cxn modelId="{8DBE2BDB-B31E-4142-9B11-185C678BBE5E}" srcId="{63085546-7C7C-4B3E-ABEB-2669F1A65FB2}" destId="{5ECCAF4C-425E-48CC-AA5B-00E00ED3D4A0}" srcOrd="6" destOrd="0" parTransId="{40D32678-26BA-4A51-B54E-F864A996940C}" sibTransId="{EF8C4674-4C83-47EC-B105-D54184B9D3F2}"/>
    <dgm:cxn modelId="{CD6B6EE8-3813-4EF1-BFEC-C005A3326D63}" srcId="{63085546-7C7C-4B3E-ABEB-2669F1A65FB2}" destId="{CA6B1BA0-B2FC-48AD-8EDA-F4AAA4AF2782}" srcOrd="2" destOrd="0" parTransId="{D7D3AA07-BCB9-4212-A556-E90870FB1413}" sibTransId="{39FB540D-D808-4040-9A37-0AC474C0212F}"/>
    <dgm:cxn modelId="{E23476ED-22D8-4FA1-8202-ACBFD9641E5E}" type="presOf" srcId="{212ADAAB-D5CB-4BBC-8DAF-7340FD334994}" destId="{09C3D887-9F91-401F-98A6-72E5C1B83055}" srcOrd="1" destOrd="0" presId="urn:microsoft.com/office/officeart/2011/layout/CircleProcess"/>
    <dgm:cxn modelId="{A68891F5-703C-4183-9686-797B25ABD4AC}" type="presOf" srcId="{831701CF-77C7-46C0-A913-8CC39517BAB8}" destId="{1DF32B37-CF81-4F6E-99E5-C979B054FC93}" srcOrd="0" destOrd="0" presId="urn:microsoft.com/office/officeart/2011/layout/CircleProcess"/>
    <dgm:cxn modelId="{456E7C33-FD0F-4898-BAAF-CDF7CF099E57}" type="presParOf" srcId="{373A123D-A258-4B32-9B01-32111054D0F7}" destId="{6A786CE5-18F5-436C-AAB0-FD8E00A3BEAE}" srcOrd="0" destOrd="0" presId="urn:microsoft.com/office/officeart/2011/layout/CircleProcess"/>
    <dgm:cxn modelId="{88BF4A18-1C8C-4C46-B9F0-F71B185C7B44}" type="presParOf" srcId="{6A786CE5-18F5-436C-AAB0-FD8E00A3BEAE}" destId="{B32940B7-5F57-459F-8B69-83623FFB523F}" srcOrd="0" destOrd="0" presId="urn:microsoft.com/office/officeart/2011/layout/CircleProcess"/>
    <dgm:cxn modelId="{99D4106B-CBCD-498C-A309-4D15897B257D}" type="presParOf" srcId="{373A123D-A258-4B32-9B01-32111054D0F7}" destId="{9E3F94B2-0CF8-4CDF-AB41-3F48D5E38617}" srcOrd="1" destOrd="0" presId="urn:microsoft.com/office/officeart/2011/layout/CircleProcess"/>
    <dgm:cxn modelId="{3C869332-2C22-45BA-BE6C-1542BE24222A}" type="presParOf" srcId="{9E3F94B2-0CF8-4CDF-AB41-3F48D5E38617}" destId="{864B96E5-F323-4FFC-AABB-C5B672FDA77F}" srcOrd="0" destOrd="0" presId="urn:microsoft.com/office/officeart/2011/layout/CircleProcess"/>
    <dgm:cxn modelId="{90CF56A6-C108-4F19-BCF8-47820BFC475F}" type="presParOf" srcId="{373A123D-A258-4B32-9B01-32111054D0F7}" destId="{44011AD4-8120-4E4A-A634-8653F2B92F0C}" srcOrd="2" destOrd="0" presId="urn:microsoft.com/office/officeart/2011/layout/CircleProcess"/>
    <dgm:cxn modelId="{F3023A21-2972-4A4D-A541-A72E82FD1EA8}" type="presParOf" srcId="{373A123D-A258-4B32-9B01-32111054D0F7}" destId="{AA4BB8A8-BBB1-4E36-809B-35BB2619AD4D}" srcOrd="3" destOrd="0" presId="urn:microsoft.com/office/officeart/2011/layout/CircleProcess"/>
    <dgm:cxn modelId="{06F19C14-2BF6-433D-8FC2-1E652A26B38A}" type="presParOf" srcId="{373A123D-A258-4B32-9B01-32111054D0F7}" destId="{BE72706C-99F8-49D0-A385-B6603EA3223D}" srcOrd="4" destOrd="0" presId="urn:microsoft.com/office/officeart/2011/layout/CircleProcess"/>
    <dgm:cxn modelId="{507BAC7C-2B72-493F-A7CF-82669897B158}" type="presParOf" srcId="{BE72706C-99F8-49D0-A385-B6603EA3223D}" destId="{F2B167ED-5582-4F09-8DE9-CE12E18A8763}" srcOrd="0" destOrd="0" presId="urn:microsoft.com/office/officeart/2011/layout/CircleProcess"/>
    <dgm:cxn modelId="{8654FA25-D9CB-4831-A7D6-C1E5DF71F10F}" type="presParOf" srcId="{373A123D-A258-4B32-9B01-32111054D0F7}" destId="{A7496861-20A7-4A0D-A3EE-02BC61FFBEFA}" srcOrd="5" destOrd="0" presId="urn:microsoft.com/office/officeart/2011/layout/CircleProcess"/>
    <dgm:cxn modelId="{4798FBC0-EFFC-4475-A009-9ACC2D13B35E}" type="presParOf" srcId="{A7496861-20A7-4A0D-A3EE-02BC61FFBEFA}" destId="{6FE9AD0B-A73F-4325-9E3E-9199FDC3CAF0}" srcOrd="0" destOrd="0" presId="urn:microsoft.com/office/officeart/2011/layout/CircleProcess"/>
    <dgm:cxn modelId="{E38AEBC2-7564-46A3-934A-6CE25E347F30}" type="presParOf" srcId="{373A123D-A258-4B32-9B01-32111054D0F7}" destId="{671674A4-023E-4B3B-B9D1-DD4AB4A3E0E6}" srcOrd="6" destOrd="0" presId="urn:microsoft.com/office/officeart/2011/layout/CircleProcess"/>
    <dgm:cxn modelId="{7BB1C6EE-B249-4D60-AC4F-2038C1BFC15B}" type="presParOf" srcId="{373A123D-A258-4B32-9B01-32111054D0F7}" destId="{6E78573C-FCC0-4828-A21D-2931AD4F98B9}" srcOrd="7" destOrd="0" presId="urn:microsoft.com/office/officeart/2011/layout/CircleProcess"/>
    <dgm:cxn modelId="{766D58C4-DE31-4A2D-8A87-43EC42BC5A5C}" type="presParOf" srcId="{373A123D-A258-4B32-9B01-32111054D0F7}" destId="{5F495298-813E-4A87-9088-5B0E8F76EC28}" srcOrd="8" destOrd="0" presId="urn:microsoft.com/office/officeart/2011/layout/CircleProcess"/>
    <dgm:cxn modelId="{740D5553-79A9-4BDC-9FB2-40E73F51468A}" type="presParOf" srcId="{5F495298-813E-4A87-9088-5B0E8F76EC28}" destId="{E75CF1E8-5A14-43D7-92B8-941620176F26}" srcOrd="0" destOrd="0" presId="urn:microsoft.com/office/officeart/2011/layout/CircleProcess"/>
    <dgm:cxn modelId="{8A055DBE-22B4-435D-8901-2F9014BB69A2}" type="presParOf" srcId="{373A123D-A258-4B32-9B01-32111054D0F7}" destId="{8CCE0A68-3E44-4D7E-814C-C5DF3638F601}" srcOrd="9" destOrd="0" presId="urn:microsoft.com/office/officeart/2011/layout/CircleProcess"/>
    <dgm:cxn modelId="{1BB36F96-FB1F-44FC-9561-07ED2589B777}" type="presParOf" srcId="{8CCE0A68-3E44-4D7E-814C-C5DF3638F601}" destId="{0A25BE3B-695C-42F9-B29C-A356334E1CA9}" srcOrd="0" destOrd="0" presId="urn:microsoft.com/office/officeart/2011/layout/CircleProcess"/>
    <dgm:cxn modelId="{96FB226B-4FE9-47BF-9641-503D4CEC3C73}" type="presParOf" srcId="{373A123D-A258-4B32-9B01-32111054D0F7}" destId="{B27ED1B0-3C81-45E5-8E00-086EEF5A4BB0}" srcOrd="10" destOrd="0" presId="urn:microsoft.com/office/officeart/2011/layout/CircleProcess"/>
    <dgm:cxn modelId="{489674AC-185D-4ECB-A022-2BB50F9AB504}" type="presParOf" srcId="{373A123D-A258-4B32-9B01-32111054D0F7}" destId="{8BB2153B-CF57-47BD-9DC0-5F85F113F9D5}" srcOrd="11" destOrd="0" presId="urn:microsoft.com/office/officeart/2011/layout/CircleProcess"/>
    <dgm:cxn modelId="{C0EAE899-6688-4BAE-9407-B7492CF517AE}" type="presParOf" srcId="{373A123D-A258-4B32-9B01-32111054D0F7}" destId="{67CEF997-9DB0-4351-96D7-D5D761CD4B51}" srcOrd="12" destOrd="0" presId="urn:microsoft.com/office/officeart/2011/layout/CircleProcess"/>
    <dgm:cxn modelId="{91BF3706-DA1C-4645-BF39-DE4BD82AD891}" type="presParOf" srcId="{67CEF997-9DB0-4351-96D7-D5D761CD4B51}" destId="{C6782E7C-5847-4E63-85EF-60D81ECD8E53}" srcOrd="0" destOrd="0" presId="urn:microsoft.com/office/officeart/2011/layout/CircleProcess"/>
    <dgm:cxn modelId="{C073D3DA-5F52-426C-A817-7B0B23B76F13}" type="presParOf" srcId="{373A123D-A258-4B32-9B01-32111054D0F7}" destId="{B2D34BEE-078F-47CB-A193-9D83788CBE0A}" srcOrd="13" destOrd="0" presId="urn:microsoft.com/office/officeart/2011/layout/CircleProcess"/>
    <dgm:cxn modelId="{BDCC6043-684B-4F3A-8632-3C978C7ECFDD}" type="presParOf" srcId="{B2D34BEE-078F-47CB-A193-9D83788CBE0A}" destId="{A1CB3A68-9056-4623-837B-40BDADEA0BF0}" srcOrd="0" destOrd="0" presId="urn:microsoft.com/office/officeart/2011/layout/CircleProcess"/>
    <dgm:cxn modelId="{331D8AF0-EC5A-45DD-882F-8CBB68D81271}" type="presParOf" srcId="{373A123D-A258-4B32-9B01-32111054D0F7}" destId="{DCF2BDB3-F544-4986-90BE-F8346ACEE77F}" srcOrd="14" destOrd="0" presId="urn:microsoft.com/office/officeart/2011/layout/CircleProcess"/>
    <dgm:cxn modelId="{333526EC-669F-4D97-A66C-92BC97F78A60}" type="presParOf" srcId="{373A123D-A258-4B32-9B01-32111054D0F7}" destId="{C1EF01D5-029F-499F-A2DF-2DA336B2BD14}" srcOrd="15" destOrd="0" presId="urn:microsoft.com/office/officeart/2011/layout/CircleProcess"/>
    <dgm:cxn modelId="{1E2936F7-7D16-4EBC-831F-AB3B4E121DC9}" type="presParOf" srcId="{373A123D-A258-4B32-9B01-32111054D0F7}" destId="{1C8AB5BD-FB73-4ED1-87C0-C1D3E50C0AC2}" srcOrd="16" destOrd="0" presId="urn:microsoft.com/office/officeart/2011/layout/CircleProcess"/>
    <dgm:cxn modelId="{343D88D8-EF6B-43FC-9445-D466B271C711}" type="presParOf" srcId="{1C8AB5BD-FB73-4ED1-87C0-C1D3E50C0AC2}" destId="{A46C4BAB-4E68-4F97-8550-95AD71681AAB}" srcOrd="0" destOrd="0" presId="urn:microsoft.com/office/officeart/2011/layout/CircleProcess"/>
    <dgm:cxn modelId="{F5B4B327-FD85-4030-983F-A5A5A285D4DB}" type="presParOf" srcId="{373A123D-A258-4B32-9B01-32111054D0F7}" destId="{32762F0A-A4E2-46EF-A3FA-B3645370F7AB}" srcOrd="17" destOrd="0" presId="urn:microsoft.com/office/officeart/2011/layout/CircleProcess"/>
    <dgm:cxn modelId="{D0152DE2-CE09-4F37-AFB3-18C560131160}" type="presParOf" srcId="{32762F0A-A4E2-46EF-A3FA-B3645370F7AB}" destId="{CF934A73-5420-4494-8B27-89F93EF71413}" srcOrd="0" destOrd="0" presId="urn:microsoft.com/office/officeart/2011/layout/CircleProcess"/>
    <dgm:cxn modelId="{538D0E08-8173-473F-A46A-E1E0ED457106}" type="presParOf" srcId="{373A123D-A258-4B32-9B01-32111054D0F7}" destId="{1314AD5C-96B1-4B67-BD07-02FC678A78A2}" srcOrd="18" destOrd="0" presId="urn:microsoft.com/office/officeart/2011/layout/CircleProcess"/>
    <dgm:cxn modelId="{8FF4E925-D6F5-49B2-9BC1-2169C9F62D58}" type="presParOf" srcId="{373A123D-A258-4B32-9B01-32111054D0F7}" destId="{09C3D887-9F91-401F-98A6-72E5C1B83055}" srcOrd="19" destOrd="0" presId="urn:microsoft.com/office/officeart/2011/layout/CircleProcess"/>
    <dgm:cxn modelId="{C848BD48-EB00-438A-87AA-560942570D8D}" type="presParOf" srcId="{373A123D-A258-4B32-9B01-32111054D0F7}" destId="{E37C92F6-C8E6-44D9-BFCB-7327BF5C9660}" srcOrd="20" destOrd="0" presId="urn:microsoft.com/office/officeart/2011/layout/CircleProcess"/>
    <dgm:cxn modelId="{9CF688C8-4725-4FC8-8682-9075DEFD8FB6}" type="presParOf" srcId="{E37C92F6-C8E6-44D9-BFCB-7327BF5C9660}" destId="{4E0A150C-8EB0-4E1B-A572-286FBEF63BA6}" srcOrd="0" destOrd="0" presId="urn:microsoft.com/office/officeart/2011/layout/CircleProcess"/>
    <dgm:cxn modelId="{2EDD6268-9665-4C81-BD08-4A0EB43F29AC}" type="presParOf" srcId="{373A123D-A258-4B32-9B01-32111054D0F7}" destId="{84AC9995-75F7-4B3F-B948-6D8EB90CF731}" srcOrd="21" destOrd="0" presId="urn:microsoft.com/office/officeart/2011/layout/CircleProcess"/>
    <dgm:cxn modelId="{8693640C-90A6-4168-8CD1-D565C5213D66}" type="presParOf" srcId="{84AC9995-75F7-4B3F-B948-6D8EB90CF731}" destId="{A2556865-2873-4D0F-BFC9-3336036F39A8}" srcOrd="0" destOrd="0" presId="urn:microsoft.com/office/officeart/2011/layout/CircleProcess"/>
    <dgm:cxn modelId="{E52CE95D-A551-49D2-AE8B-AF1474268A50}" type="presParOf" srcId="{373A123D-A258-4B32-9B01-32111054D0F7}" destId="{3786E82A-4532-4CEA-B84B-47F902E129F1}" srcOrd="22" destOrd="0" presId="urn:microsoft.com/office/officeart/2011/layout/CircleProcess"/>
    <dgm:cxn modelId="{BFB9F5CD-9FEE-467A-9093-C4964B1DCFCB}" type="presParOf" srcId="{373A123D-A258-4B32-9B01-32111054D0F7}" destId="{D29D1511-9CD6-43CF-B555-4F828815D6C7}" srcOrd="23" destOrd="0" presId="urn:microsoft.com/office/officeart/2011/layout/CircleProcess"/>
    <dgm:cxn modelId="{329F7E81-C847-4AC2-BA66-2DBA124EBF25}" type="presParOf" srcId="{373A123D-A258-4B32-9B01-32111054D0F7}" destId="{43D3F242-3A8E-4ACE-AAFD-ED95D62D2AC6}" srcOrd="24" destOrd="0" presId="urn:microsoft.com/office/officeart/2011/layout/CircleProcess"/>
    <dgm:cxn modelId="{D793D891-9F18-4B77-A6FB-D442A9D1DA48}" type="presParOf" srcId="{43D3F242-3A8E-4ACE-AAFD-ED95D62D2AC6}" destId="{23B27E03-71B2-4638-82D4-73579A692349}" srcOrd="0" destOrd="0" presId="urn:microsoft.com/office/officeart/2011/layout/CircleProcess"/>
    <dgm:cxn modelId="{CFD2B3D2-7AE8-4C41-9C28-8E937C921EC7}" type="presParOf" srcId="{373A123D-A258-4B32-9B01-32111054D0F7}" destId="{F22FCA00-0035-487C-B210-9D028350ADCE}" srcOrd="25" destOrd="0" presId="urn:microsoft.com/office/officeart/2011/layout/CircleProcess"/>
    <dgm:cxn modelId="{F3C02875-E3BA-4BEE-A7BD-576DA348AA01}" type="presParOf" srcId="{F22FCA00-0035-487C-B210-9D028350ADCE}" destId="{72050091-4EDE-4888-925C-7868EF1308C8}" srcOrd="0" destOrd="0" presId="urn:microsoft.com/office/officeart/2011/layout/CircleProcess"/>
    <dgm:cxn modelId="{D7AED145-CBAA-4F16-963E-055F34ACBBB8}" type="presParOf" srcId="{373A123D-A258-4B32-9B01-32111054D0F7}" destId="{B092EC1B-631A-4594-AEFA-089599BADB9D}" srcOrd="26" destOrd="0" presId="urn:microsoft.com/office/officeart/2011/layout/CircleProcess"/>
    <dgm:cxn modelId="{BE1D52A0-F820-4007-AFE8-9933E7C0A2B9}" type="presParOf" srcId="{373A123D-A258-4B32-9B01-32111054D0F7}" destId="{B9F5E3E2-3BCA-4FE1-BDB5-FDBC7595D163}" srcOrd="27" destOrd="0" presId="urn:microsoft.com/office/officeart/2011/layout/CircleProcess"/>
    <dgm:cxn modelId="{D3D31B36-830A-468D-8E67-A721D240287B}" type="presParOf" srcId="{373A123D-A258-4B32-9B01-32111054D0F7}" destId="{5DC41FCE-4C4F-458F-AA71-5740F8D3334C}" srcOrd="28" destOrd="0" presId="urn:microsoft.com/office/officeart/2011/layout/CircleProcess"/>
    <dgm:cxn modelId="{5543E12A-DD21-4C2B-ABA7-D57963F649C0}" type="presParOf" srcId="{5DC41FCE-4C4F-458F-AA71-5740F8D3334C}" destId="{010E0998-5EE7-4E2E-BE6D-96CDD7B4EA97}" srcOrd="0" destOrd="0" presId="urn:microsoft.com/office/officeart/2011/layout/CircleProcess"/>
    <dgm:cxn modelId="{5381B7E3-0D1F-4391-8C8A-E72AB91FD3DE}" type="presParOf" srcId="{373A123D-A258-4B32-9B01-32111054D0F7}" destId="{99142D8D-F603-4E52-9819-2696F94E7994}" srcOrd="29" destOrd="0" presId="urn:microsoft.com/office/officeart/2011/layout/CircleProcess"/>
    <dgm:cxn modelId="{8FD101A9-DFF7-4FC2-9848-715A124EAFAD}" type="presParOf" srcId="{99142D8D-F603-4E52-9819-2696F94E7994}" destId="{B9E893B5-B55C-4F70-94F4-99AD3556EC8F}" srcOrd="0" destOrd="0" presId="urn:microsoft.com/office/officeart/2011/layout/CircleProcess"/>
    <dgm:cxn modelId="{39A53565-6B6D-42BF-A5E1-AE73B992AAF6}" type="presParOf" srcId="{373A123D-A258-4B32-9B01-32111054D0F7}" destId="{1DF32B37-CF81-4F6E-99E5-C979B054FC93}" srcOrd="30" destOrd="0" presId="urn:microsoft.com/office/officeart/2011/layout/CircleProcess"/>
    <dgm:cxn modelId="{43FAB997-0191-4965-8B44-258280A06BCE}" type="presParOf" srcId="{373A123D-A258-4B32-9B01-32111054D0F7}" destId="{689F8269-4C04-4B9E-BE63-4D7586347FFD}" srcOrd="31" destOrd="0" presId="urn:microsoft.com/office/officeart/2011/layout/CircleProcess"/>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2940B7-5F57-459F-8B69-83623FFB523F}">
      <dsp:nvSpPr>
        <dsp:cNvPr id="0" name=""/>
        <dsp:cNvSpPr/>
      </dsp:nvSpPr>
      <dsp:spPr>
        <a:xfrm>
          <a:off x="8023782" y="860104"/>
          <a:ext cx="1064085" cy="1064546"/>
        </a:xfrm>
        <a:prstGeom prst="ellipse">
          <a:avLst/>
        </a:prstGeom>
        <a:solidFill>
          <a:srgbClr val="C8102E"/>
        </a:solidFill>
        <a:ln w="25400" cap="flat" cmpd="sng" algn="ctr">
          <a:solidFill>
            <a:srgbClr val="C8102E"/>
          </a:solidFill>
          <a:prstDash val="solid"/>
        </a:ln>
        <a:effectLst/>
      </dsp:spPr>
      <dsp:style>
        <a:lnRef idx="2">
          <a:scrgbClr r="0" g="0" b="0"/>
        </a:lnRef>
        <a:fillRef idx="1">
          <a:scrgbClr r="0" g="0" b="0"/>
        </a:fillRef>
        <a:effectRef idx="0">
          <a:scrgbClr r="0" g="0" b="0"/>
        </a:effectRef>
        <a:fontRef idx="minor">
          <a:schemeClr val="lt1"/>
        </a:fontRef>
      </dsp:style>
    </dsp:sp>
    <dsp:sp modelId="{864B96E5-F323-4FFC-AABB-C5B672FDA77F}">
      <dsp:nvSpPr>
        <dsp:cNvPr id="0" name=""/>
        <dsp:cNvSpPr/>
      </dsp:nvSpPr>
      <dsp:spPr>
        <a:xfrm>
          <a:off x="8058743" y="895595"/>
          <a:ext cx="993266" cy="993564"/>
        </a:xfrm>
        <a:prstGeom prst="ellipse">
          <a:avLst/>
        </a:prstGeom>
        <a:solidFill>
          <a:srgbClr val="FCE300"/>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2021</a:t>
          </a:r>
        </a:p>
      </dsp:txBody>
      <dsp:txXfrm>
        <a:off x="8200382" y="1037559"/>
        <a:ext cx="709988" cy="709635"/>
      </dsp:txXfrm>
    </dsp:sp>
    <dsp:sp modelId="{44011AD4-8120-4E4A-A634-8653F2B92F0C}">
      <dsp:nvSpPr>
        <dsp:cNvPr id="0" name=""/>
        <dsp:cNvSpPr/>
      </dsp:nvSpPr>
      <dsp:spPr>
        <a:xfrm>
          <a:off x="8058743" y="1944264"/>
          <a:ext cx="993266" cy="58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solidFill>
                <a:schemeClr val="tx1"/>
              </a:solidFill>
            </a:rPr>
            <a:t>Wave 8 Survey</a:t>
          </a:r>
          <a:endParaRPr lang="en-US" sz="1500" kern="1200" dirty="0">
            <a:solidFill>
              <a:schemeClr val="tx1"/>
            </a:solidFill>
          </a:endParaRPr>
        </a:p>
      </dsp:txBody>
      <dsp:txXfrm>
        <a:off x="8058743" y="1944264"/>
        <a:ext cx="993266" cy="583548"/>
      </dsp:txXfrm>
    </dsp:sp>
    <dsp:sp modelId="{F2B167ED-5582-4F09-8DE9-CE12E18A8763}">
      <dsp:nvSpPr>
        <dsp:cNvPr id="0" name=""/>
        <dsp:cNvSpPr/>
      </dsp:nvSpPr>
      <dsp:spPr>
        <a:xfrm rot="2700000">
          <a:off x="6922838" y="860137"/>
          <a:ext cx="1064293" cy="1064293"/>
        </a:xfrm>
        <a:prstGeom prst="teardrop">
          <a:avLst>
            <a:gd name="adj" fmla="val 100000"/>
          </a:avLst>
        </a:prstGeom>
        <a:solidFill>
          <a:srgbClr val="C8102E"/>
        </a:solidFill>
        <a:ln w="25400" cap="flat" cmpd="sng" algn="ctr">
          <a:solidFill>
            <a:srgbClr val="C8102E"/>
          </a:solidFill>
          <a:prstDash val="solid"/>
        </a:ln>
        <a:effectLst/>
      </dsp:spPr>
      <dsp:style>
        <a:lnRef idx="2">
          <a:scrgbClr r="0" g="0" b="0"/>
        </a:lnRef>
        <a:fillRef idx="1">
          <a:scrgbClr r="0" g="0" b="0"/>
        </a:fillRef>
        <a:effectRef idx="0">
          <a:scrgbClr r="0" g="0" b="0"/>
        </a:effectRef>
        <a:fontRef idx="minor">
          <a:schemeClr val="lt1"/>
        </a:fontRef>
      </dsp:style>
    </dsp:sp>
    <dsp:sp modelId="{6FE9AD0B-A73F-4325-9E3E-9199FDC3CAF0}">
      <dsp:nvSpPr>
        <dsp:cNvPr id="0" name=""/>
        <dsp:cNvSpPr/>
      </dsp:nvSpPr>
      <dsp:spPr>
        <a:xfrm>
          <a:off x="6958800" y="895595"/>
          <a:ext cx="993266" cy="993564"/>
        </a:xfrm>
        <a:prstGeom prst="ellipse">
          <a:avLst/>
        </a:prstGeom>
        <a:solidFill>
          <a:srgbClr val="FCE300"/>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2018</a:t>
          </a:r>
          <a:endParaRPr lang="en-US" sz="2400" kern="1200" dirty="0">
            <a:solidFill>
              <a:schemeClr val="tx1"/>
            </a:solidFill>
          </a:endParaRPr>
        </a:p>
      </dsp:txBody>
      <dsp:txXfrm>
        <a:off x="7100439" y="1037559"/>
        <a:ext cx="709988" cy="709635"/>
      </dsp:txXfrm>
    </dsp:sp>
    <dsp:sp modelId="{671674A4-023E-4B3B-B9D1-DD4AB4A3E0E6}">
      <dsp:nvSpPr>
        <dsp:cNvPr id="0" name=""/>
        <dsp:cNvSpPr/>
      </dsp:nvSpPr>
      <dsp:spPr>
        <a:xfrm>
          <a:off x="6958800" y="1944264"/>
          <a:ext cx="993266" cy="58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solidFill>
                <a:schemeClr val="tx1"/>
              </a:solidFill>
            </a:rPr>
            <a:t>Wave 7 Survey</a:t>
          </a:r>
          <a:endParaRPr lang="en-US" sz="1500" kern="1200" dirty="0">
            <a:solidFill>
              <a:schemeClr val="tx1"/>
            </a:solidFill>
          </a:endParaRPr>
        </a:p>
      </dsp:txBody>
      <dsp:txXfrm>
        <a:off x="6958800" y="1944264"/>
        <a:ext cx="993266" cy="583548"/>
      </dsp:txXfrm>
    </dsp:sp>
    <dsp:sp modelId="{E75CF1E8-5A14-43D7-92B8-941620176F26}">
      <dsp:nvSpPr>
        <dsp:cNvPr id="0" name=""/>
        <dsp:cNvSpPr/>
      </dsp:nvSpPr>
      <dsp:spPr>
        <a:xfrm rot="2700000">
          <a:off x="5822894" y="860137"/>
          <a:ext cx="1064293" cy="1064293"/>
        </a:xfrm>
        <a:prstGeom prst="teardrop">
          <a:avLst>
            <a:gd name="adj" fmla="val 100000"/>
          </a:avLst>
        </a:prstGeom>
        <a:solidFill>
          <a:srgbClr val="C8102E"/>
        </a:solidFill>
        <a:ln w="25400" cap="flat" cmpd="sng" algn="ctr">
          <a:solidFill>
            <a:srgbClr val="C8102E"/>
          </a:solidFill>
          <a:prstDash val="solid"/>
        </a:ln>
        <a:effectLst/>
      </dsp:spPr>
      <dsp:style>
        <a:lnRef idx="2">
          <a:scrgbClr r="0" g="0" b="0"/>
        </a:lnRef>
        <a:fillRef idx="1">
          <a:scrgbClr r="0" g="0" b="0"/>
        </a:fillRef>
        <a:effectRef idx="0">
          <a:scrgbClr r="0" g="0" b="0"/>
        </a:effectRef>
        <a:fontRef idx="minor">
          <a:schemeClr val="lt1"/>
        </a:fontRef>
      </dsp:style>
    </dsp:sp>
    <dsp:sp modelId="{0A25BE3B-695C-42F9-B29C-A356334E1CA9}">
      <dsp:nvSpPr>
        <dsp:cNvPr id="0" name=""/>
        <dsp:cNvSpPr/>
      </dsp:nvSpPr>
      <dsp:spPr>
        <a:xfrm>
          <a:off x="5858856" y="895595"/>
          <a:ext cx="993266" cy="993564"/>
        </a:xfrm>
        <a:prstGeom prst="ellipse">
          <a:avLst/>
        </a:prstGeom>
        <a:solidFill>
          <a:srgbClr val="FCE300"/>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2015</a:t>
          </a:r>
        </a:p>
      </dsp:txBody>
      <dsp:txXfrm>
        <a:off x="6000495" y="1037559"/>
        <a:ext cx="709988" cy="709635"/>
      </dsp:txXfrm>
    </dsp:sp>
    <dsp:sp modelId="{B27ED1B0-3C81-45E5-8E00-086EEF5A4BB0}">
      <dsp:nvSpPr>
        <dsp:cNvPr id="0" name=""/>
        <dsp:cNvSpPr/>
      </dsp:nvSpPr>
      <dsp:spPr>
        <a:xfrm>
          <a:off x="5858856" y="1944264"/>
          <a:ext cx="993266" cy="58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chemeClr val="tx1"/>
              </a:solidFill>
            </a:rPr>
            <a:t>Wave 6 Survey</a:t>
          </a:r>
        </a:p>
      </dsp:txBody>
      <dsp:txXfrm>
        <a:off x="5858856" y="1944264"/>
        <a:ext cx="993266" cy="583548"/>
      </dsp:txXfrm>
    </dsp:sp>
    <dsp:sp modelId="{C6782E7C-5847-4E63-85EF-60D81ECD8E53}">
      <dsp:nvSpPr>
        <dsp:cNvPr id="0" name=""/>
        <dsp:cNvSpPr/>
      </dsp:nvSpPr>
      <dsp:spPr>
        <a:xfrm rot="2700000">
          <a:off x="4722950" y="860137"/>
          <a:ext cx="1064293" cy="1064293"/>
        </a:xfrm>
        <a:prstGeom prst="teardrop">
          <a:avLst>
            <a:gd name="adj" fmla="val 100000"/>
          </a:avLst>
        </a:prstGeom>
        <a:solidFill>
          <a:srgbClr val="C8102E"/>
        </a:solidFill>
        <a:ln w="25400" cap="flat" cmpd="sng" algn="ctr">
          <a:solidFill>
            <a:srgbClr val="C8102E"/>
          </a:solidFill>
          <a:prstDash val="solid"/>
        </a:ln>
        <a:effectLst/>
      </dsp:spPr>
      <dsp:style>
        <a:lnRef idx="2">
          <a:scrgbClr r="0" g="0" b="0"/>
        </a:lnRef>
        <a:fillRef idx="1">
          <a:scrgbClr r="0" g="0" b="0"/>
        </a:fillRef>
        <a:effectRef idx="0">
          <a:scrgbClr r="0" g="0" b="0"/>
        </a:effectRef>
        <a:fontRef idx="minor">
          <a:schemeClr val="lt1"/>
        </a:fontRef>
      </dsp:style>
    </dsp:sp>
    <dsp:sp modelId="{A1CB3A68-9056-4623-837B-40BDADEA0BF0}">
      <dsp:nvSpPr>
        <dsp:cNvPr id="0" name=""/>
        <dsp:cNvSpPr/>
      </dsp:nvSpPr>
      <dsp:spPr>
        <a:xfrm>
          <a:off x="4758913" y="895595"/>
          <a:ext cx="993266" cy="993564"/>
        </a:xfrm>
        <a:prstGeom prst="ellipse">
          <a:avLst/>
        </a:prstGeom>
        <a:solidFill>
          <a:srgbClr val="FCE300"/>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2012</a:t>
          </a:r>
          <a:endParaRPr lang="en-US" sz="2400" kern="1200" dirty="0">
            <a:solidFill>
              <a:schemeClr val="tx1"/>
            </a:solidFill>
          </a:endParaRPr>
        </a:p>
      </dsp:txBody>
      <dsp:txXfrm>
        <a:off x="4900552" y="1037559"/>
        <a:ext cx="709988" cy="709635"/>
      </dsp:txXfrm>
    </dsp:sp>
    <dsp:sp modelId="{DCF2BDB3-F544-4986-90BE-F8346ACEE77F}">
      <dsp:nvSpPr>
        <dsp:cNvPr id="0" name=""/>
        <dsp:cNvSpPr/>
      </dsp:nvSpPr>
      <dsp:spPr>
        <a:xfrm>
          <a:off x="4758913" y="1944264"/>
          <a:ext cx="993266" cy="58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chemeClr val="tx1"/>
              </a:solidFill>
            </a:rPr>
            <a:t>Wave 5 Survey</a:t>
          </a:r>
        </a:p>
      </dsp:txBody>
      <dsp:txXfrm>
        <a:off x="4758913" y="1944264"/>
        <a:ext cx="993266" cy="583548"/>
      </dsp:txXfrm>
    </dsp:sp>
    <dsp:sp modelId="{A46C4BAB-4E68-4F97-8550-95AD71681AAB}">
      <dsp:nvSpPr>
        <dsp:cNvPr id="0" name=""/>
        <dsp:cNvSpPr/>
      </dsp:nvSpPr>
      <dsp:spPr>
        <a:xfrm rot="2700000">
          <a:off x="3623007" y="860137"/>
          <a:ext cx="1064293" cy="1064293"/>
        </a:xfrm>
        <a:prstGeom prst="teardrop">
          <a:avLst>
            <a:gd name="adj" fmla="val 100000"/>
          </a:avLst>
        </a:prstGeom>
        <a:solidFill>
          <a:srgbClr val="C8102E"/>
        </a:solidFill>
        <a:ln w="25400" cap="flat" cmpd="sng" algn="ctr">
          <a:solidFill>
            <a:srgbClr val="C8102E"/>
          </a:solidFill>
          <a:prstDash val="solid"/>
        </a:ln>
        <a:effectLst/>
      </dsp:spPr>
      <dsp:style>
        <a:lnRef idx="2">
          <a:scrgbClr r="0" g="0" b="0"/>
        </a:lnRef>
        <a:fillRef idx="1">
          <a:scrgbClr r="0" g="0" b="0"/>
        </a:fillRef>
        <a:effectRef idx="0">
          <a:scrgbClr r="0" g="0" b="0"/>
        </a:effectRef>
        <a:fontRef idx="minor">
          <a:schemeClr val="lt1"/>
        </a:fontRef>
      </dsp:style>
    </dsp:sp>
    <dsp:sp modelId="{CF934A73-5420-4494-8B27-89F93EF71413}">
      <dsp:nvSpPr>
        <dsp:cNvPr id="0" name=""/>
        <dsp:cNvSpPr/>
      </dsp:nvSpPr>
      <dsp:spPr>
        <a:xfrm>
          <a:off x="3658969" y="895595"/>
          <a:ext cx="993266" cy="993564"/>
        </a:xfrm>
        <a:prstGeom prst="ellipse">
          <a:avLst/>
        </a:prstGeom>
        <a:solidFill>
          <a:srgbClr val="FCE300"/>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2009</a:t>
          </a:r>
        </a:p>
      </dsp:txBody>
      <dsp:txXfrm>
        <a:off x="3800608" y="1037559"/>
        <a:ext cx="709988" cy="709635"/>
      </dsp:txXfrm>
    </dsp:sp>
    <dsp:sp modelId="{1314AD5C-96B1-4B67-BD07-02FC678A78A2}">
      <dsp:nvSpPr>
        <dsp:cNvPr id="0" name=""/>
        <dsp:cNvSpPr/>
      </dsp:nvSpPr>
      <dsp:spPr>
        <a:xfrm>
          <a:off x="3658969" y="1944264"/>
          <a:ext cx="993266" cy="58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solidFill>
                <a:schemeClr val="tx1"/>
              </a:solidFill>
            </a:rPr>
            <a:t>Wave 4 Survey</a:t>
          </a:r>
          <a:endParaRPr lang="en-US" sz="1500" kern="1200" dirty="0">
            <a:solidFill>
              <a:schemeClr val="tx1"/>
            </a:solidFill>
          </a:endParaRPr>
        </a:p>
      </dsp:txBody>
      <dsp:txXfrm>
        <a:off x="3658969" y="1944264"/>
        <a:ext cx="993266" cy="583548"/>
      </dsp:txXfrm>
    </dsp:sp>
    <dsp:sp modelId="{4E0A150C-8EB0-4E1B-A572-286FBEF63BA6}">
      <dsp:nvSpPr>
        <dsp:cNvPr id="0" name=""/>
        <dsp:cNvSpPr/>
      </dsp:nvSpPr>
      <dsp:spPr>
        <a:xfrm rot="2700000">
          <a:off x="2523063" y="860137"/>
          <a:ext cx="1064293" cy="1064293"/>
        </a:xfrm>
        <a:prstGeom prst="teardrop">
          <a:avLst>
            <a:gd name="adj" fmla="val 100000"/>
          </a:avLst>
        </a:prstGeom>
        <a:solidFill>
          <a:srgbClr val="C8102E"/>
        </a:solidFill>
        <a:ln w="25400" cap="flat" cmpd="sng" algn="ctr">
          <a:solidFill>
            <a:srgbClr val="C8102E"/>
          </a:solidFill>
          <a:prstDash val="solid"/>
        </a:ln>
        <a:effectLst/>
      </dsp:spPr>
      <dsp:style>
        <a:lnRef idx="2">
          <a:scrgbClr r="0" g="0" b="0"/>
        </a:lnRef>
        <a:fillRef idx="1">
          <a:scrgbClr r="0" g="0" b="0"/>
        </a:fillRef>
        <a:effectRef idx="0">
          <a:scrgbClr r="0" g="0" b="0"/>
        </a:effectRef>
        <a:fontRef idx="minor">
          <a:schemeClr val="lt1"/>
        </a:fontRef>
      </dsp:style>
    </dsp:sp>
    <dsp:sp modelId="{A2556865-2873-4D0F-BFC9-3336036F39A8}">
      <dsp:nvSpPr>
        <dsp:cNvPr id="0" name=""/>
        <dsp:cNvSpPr/>
      </dsp:nvSpPr>
      <dsp:spPr>
        <a:xfrm>
          <a:off x="2559025" y="895595"/>
          <a:ext cx="993266" cy="993564"/>
        </a:xfrm>
        <a:prstGeom prst="ellipse">
          <a:avLst/>
        </a:prstGeom>
        <a:solidFill>
          <a:srgbClr val="FCE300"/>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rPr>
            <a:t>2006</a:t>
          </a:r>
        </a:p>
      </dsp:txBody>
      <dsp:txXfrm>
        <a:off x="2700664" y="1037559"/>
        <a:ext cx="709988" cy="709635"/>
      </dsp:txXfrm>
    </dsp:sp>
    <dsp:sp modelId="{3786E82A-4532-4CEA-B84B-47F902E129F1}">
      <dsp:nvSpPr>
        <dsp:cNvPr id="0" name=""/>
        <dsp:cNvSpPr/>
      </dsp:nvSpPr>
      <dsp:spPr>
        <a:xfrm>
          <a:off x="2559025" y="1944264"/>
          <a:ext cx="993266" cy="58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solidFill>
                <a:schemeClr val="tx1"/>
              </a:solidFill>
            </a:rPr>
            <a:t>Wave 3 Survey</a:t>
          </a:r>
          <a:endParaRPr lang="en-US" sz="1500" kern="1200" dirty="0">
            <a:solidFill>
              <a:schemeClr val="tx1"/>
            </a:solidFill>
          </a:endParaRPr>
        </a:p>
      </dsp:txBody>
      <dsp:txXfrm>
        <a:off x="2559025" y="1944264"/>
        <a:ext cx="993266" cy="583548"/>
      </dsp:txXfrm>
    </dsp:sp>
    <dsp:sp modelId="{23B27E03-71B2-4638-82D4-73579A692349}">
      <dsp:nvSpPr>
        <dsp:cNvPr id="0" name=""/>
        <dsp:cNvSpPr/>
      </dsp:nvSpPr>
      <dsp:spPr>
        <a:xfrm rot="2700000">
          <a:off x="1423120" y="860137"/>
          <a:ext cx="1064293" cy="1064293"/>
        </a:xfrm>
        <a:prstGeom prst="teardrop">
          <a:avLst>
            <a:gd name="adj" fmla="val 100000"/>
          </a:avLst>
        </a:prstGeom>
        <a:solidFill>
          <a:srgbClr val="C8102E"/>
        </a:solidFill>
        <a:ln w="25400" cap="flat" cmpd="sng" algn="ctr">
          <a:solidFill>
            <a:srgbClr val="C8102E"/>
          </a:solidFill>
          <a:prstDash val="solid"/>
        </a:ln>
        <a:effectLst/>
      </dsp:spPr>
      <dsp:style>
        <a:lnRef idx="2">
          <a:scrgbClr r="0" g="0" b="0"/>
        </a:lnRef>
        <a:fillRef idx="1">
          <a:scrgbClr r="0" g="0" b="0"/>
        </a:fillRef>
        <a:effectRef idx="0">
          <a:scrgbClr r="0" g="0" b="0"/>
        </a:effectRef>
        <a:fontRef idx="minor">
          <a:schemeClr val="lt1"/>
        </a:fontRef>
      </dsp:style>
    </dsp:sp>
    <dsp:sp modelId="{72050091-4EDE-4888-925C-7868EF1308C8}">
      <dsp:nvSpPr>
        <dsp:cNvPr id="0" name=""/>
        <dsp:cNvSpPr/>
      </dsp:nvSpPr>
      <dsp:spPr>
        <a:xfrm>
          <a:off x="1459082" y="895595"/>
          <a:ext cx="993266" cy="993564"/>
        </a:xfrm>
        <a:prstGeom prst="ellipse">
          <a:avLst/>
        </a:prstGeom>
        <a:solidFill>
          <a:srgbClr val="FCE300"/>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0" kern="1200">
              <a:solidFill>
                <a:schemeClr val="tx1"/>
              </a:solidFill>
            </a:rPr>
            <a:t>2003</a:t>
          </a:r>
          <a:endParaRPr lang="en-US" sz="2400" b="0" kern="1200" dirty="0">
            <a:solidFill>
              <a:schemeClr val="tx1"/>
            </a:solidFill>
          </a:endParaRPr>
        </a:p>
      </dsp:txBody>
      <dsp:txXfrm>
        <a:off x="1600721" y="1037559"/>
        <a:ext cx="709988" cy="709635"/>
      </dsp:txXfrm>
    </dsp:sp>
    <dsp:sp modelId="{B092EC1B-631A-4594-AEFA-089599BADB9D}">
      <dsp:nvSpPr>
        <dsp:cNvPr id="0" name=""/>
        <dsp:cNvSpPr/>
      </dsp:nvSpPr>
      <dsp:spPr>
        <a:xfrm>
          <a:off x="1459082" y="1944264"/>
          <a:ext cx="993266" cy="58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solidFill>
                <a:schemeClr val="tx1"/>
              </a:solidFill>
            </a:rPr>
            <a:t>Wave 2 Survey</a:t>
          </a:r>
          <a:endParaRPr lang="en-US" sz="1500" kern="1200" dirty="0">
            <a:solidFill>
              <a:schemeClr val="tx1"/>
            </a:solidFill>
          </a:endParaRPr>
        </a:p>
      </dsp:txBody>
      <dsp:txXfrm>
        <a:off x="1459082" y="1944264"/>
        <a:ext cx="993266" cy="583548"/>
      </dsp:txXfrm>
    </dsp:sp>
    <dsp:sp modelId="{010E0998-5EE7-4E2E-BE6D-96CDD7B4EA97}">
      <dsp:nvSpPr>
        <dsp:cNvPr id="0" name=""/>
        <dsp:cNvSpPr/>
      </dsp:nvSpPr>
      <dsp:spPr>
        <a:xfrm rot="2700000">
          <a:off x="323176" y="860137"/>
          <a:ext cx="1064293" cy="1064293"/>
        </a:xfrm>
        <a:prstGeom prst="teardrop">
          <a:avLst>
            <a:gd name="adj" fmla="val 100000"/>
          </a:avLst>
        </a:prstGeom>
        <a:solidFill>
          <a:srgbClr val="C8102E"/>
        </a:solidFill>
        <a:ln w="25400" cap="flat" cmpd="sng" algn="ctr">
          <a:solidFill>
            <a:srgbClr val="C8102E"/>
          </a:solidFill>
          <a:prstDash val="solid"/>
        </a:ln>
        <a:effectLst/>
      </dsp:spPr>
      <dsp:style>
        <a:lnRef idx="2">
          <a:scrgbClr r="0" g="0" b="0"/>
        </a:lnRef>
        <a:fillRef idx="1">
          <a:scrgbClr r="0" g="0" b="0"/>
        </a:fillRef>
        <a:effectRef idx="0">
          <a:scrgbClr r="0" g="0" b="0"/>
        </a:effectRef>
        <a:fontRef idx="minor">
          <a:schemeClr val="lt1"/>
        </a:fontRef>
      </dsp:style>
    </dsp:sp>
    <dsp:sp modelId="{B9E893B5-B55C-4F70-94F4-99AD3556EC8F}">
      <dsp:nvSpPr>
        <dsp:cNvPr id="0" name=""/>
        <dsp:cNvSpPr/>
      </dsp:nvSpPr>
      <dsp:spPr>
        <a:xfrm>
          <a:off x="359138" y="895595"/>
          <a:ext cx="993266" cy="993564"/>
        </a:xfrm>
        <a:prstGeom prst="ellipse">
          <a:avLst/>
        </a:prstGeom>
        <a:solidFill>
          <a:srgbClr val="FCE300"/>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solidFill>
                <a:schemeClr val="tx1"/>
              </a:solidFill>
            </a:rPr>
            <a:t>2001</a:t>
          </a:r>
          <a:endParaRPr lang="en-US" sz="2400" kern="1200" dirty="0">
            <a:solidFill>
              <a:schemeClr val="tx1"/>
            </a:solidFill>
          </a:endParaRPr>
        </a:p>
      </dsp:txBody>
      <dsp:txXfrm>
        <a:off x="500777" y="1037559"/>
        <a:ext cx="709988" cy="709635"/>
      </dsp:txXfrm>
    </dsp:sp>
    <dsp:sp modelId="{1DF32B37-CF81-4F6E-99E5-C979B054FC93}">
      <dsp:nvSpPr>
        <dsp:cNvPr id="0" name=""/>
        <dsp:cNvSpPr/>
      </dsp:nvSpPr>
      <dsp:spPr>
        <a:xfrm>
          <a:off x="359138" y="1944264"/>
          <a:ext cx="993266" cy="583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114300" lvl="1" indent="-114300" algn="l" defTabSz="666750">
            <a:lnSpc>
              <a:spcPct val="90000"/>
            </a:lnSpc>
            <a:spcBef>
              <a:spcPct val="0"/>
            </a:spcBef>
            <a:spcAft>
              <a:spcPct val="15000"/>
            </a:spcAft>
            <a:buChar char="•"/>
          </a:pPr>
          <a:r>
            <a:rPr lang="en-US" sz="1500" kern="1200">
              <a:solidFill>
                <a:schemeClr val="tx1"/>
              </a:solidFill>
            </a:rPr>
            <a:t>Wave 1 Survey</a:t>
          </a:r>
          <a:endParaRPr lang="en-US" sz="1500" kern="1200" dirty="0">
            <a:solidFill>
              <a:schemeClr val="tx1"/>
            </a:solidFill>
          </a:endParaRPr>
        </a:p>
      </dsp:txBody>
      <dsp:txXfrm>
        <a:off x="359138" y="1944264"/>
        <a:ext cx="993266" cy="583548"/>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AAF34-825E-4E9D-9D64-2152A43B331C}" type="datetimeFigureOut">
              <a:rPr lang="en-US" smtClean="0"/>
              <a:t>7/6/23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0C298-8994-40FC-BD3E-202BFC21B1D8}" type="slidenum">
              <a:rPr lang="en-US" smtClean="0"/>
              <a:t>‹#›</a:t>
            </a:fld>
            <a:endParaRPr lang="en-US"/>
          </a:p>
        </p:txBody>
      </p:sp>
    </p:spTree>
    <p:extLst>
      <p:ext uri="{BB962C8B-B14F-4D97-AF65-F5344CB8AC3E}">
        <p14:creationId xmlns:p14="http://schemas.microsoft.com/office/powerpoint/2010/main" val="279670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CF9BDB2E-1C93-433E-9788-67196A73FF8F}" type="slidenum">
              <a:rPr lang="en-US" smtClean="0">
                <a:cs typeface="Arial" charset="0"/>
              </a:rPr>
              <a:pPr/>
              <a:t>1</a:t>
            </a:fld>
            <a:endParaRPr lang="en-US">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full-time care in 2001 is more explained by health deficits compared to 2018. Not impacted by family size change.</a:t>
            </a:r>
          </a:p>
        </p:txBody>
      </p:sp>
      <p:sp>
        <p:nvSpPr>
          <p:cNvPr id="4" name="Slide Number Placeholder 3"/>
          <p:cNvSpPr>
            <a:spLocks noGrp="1"/>
          </p:cNvSpPr>
          <p:nvPr>
            <p:ph type="sldNum" sz="quarter" idx="5"/>
          </p:nvPr>
        </p:nvSpPr>
        <p:spPr/>
        <p:txBody>
          <a:bodyPr/>
          <a:lstStyle/>
          <a:p>
            <a:fld id="{9700C298-8994-40FC-BD3E-202BFC21B1D8}" type="slidenum">
              <a:rPr lang="en-US" smtClean="0"/>
              <a:t>21</a:t>
            </a:fld>
            <a:endParaRPr lang="en-US"/>
          </a:p>
        </p:txBody>
      </p:sp>
    </p:spTree>
    <p:extLst>
      <p:ext uri="{BB962C8B-B14F-4D97-AF65-F5344CB8AC3E}">
        <p14:creationId xmlns:p14="http://schemas.microsoft.com/office/powerpoint/2010/main" val="240925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Slide Image Placeholder 1"/>
          <p:cNvSpPr>
            <a:spLocks noGrp="1" noRot="1" noChangeAspect="1"/>
          </p:cNvSpPr>
          <p:nvPr>
            <p:ph type="sldImg"/>
          </p:nvPr>
        </p:nvSpPr>
        <p:spPr>
          <a:ln/>
        </p:spPr>
      </p:sp>
      <p:sp>
        <p:nvSpPr>
          <p:cNvPr id="339970" name="Notes Placeholder 2"/>
          <p:cNvSpPr>
            <a:spLocks noGrp="1"/>
          </p:cNvSpPr>
          <p:nvPr>
            <p:ph type="body" idx="1"/>
          </p:nvPr>
        </p:nvSpPr>
        <p:spPr>
          <a:noFill/>
          <a:ln/>
        </p:spPr>
        <p:txBody>
          <a:bodyPr/>
          <a:lstStyle/>
          <a:p>
            <a:endParaRPr lang="en-US" dirty="0"/>
          </a:p>
        </p:txBody>
      </p:sp>
      <p:sp>
        <p:nvSpPr>
          <p:cNvPr id="4" name="Slide Number Placeholder 3"/>
          <p:cNvSpPr>
            <a:spLocks noGrp="1"/>
          </p:cNvSpPr>
          <p:nvPr>
            <p:ph type="sldNum" sz="quarter" idx="5"/>
          </p:nvPr>
        </p:nvSpPr>
        <p:spPr/>
        <p:txBody>
          <a:bodyPr/>
          <a:lstStyle/>
          <a:p>
            <a:pPr>
              <a:defRPr/>
            </a:pPr>
            <a:fld id="{493A46A8-F90E-4AA6-BF04-FDE9B870643D}" type="slidenum">
              <a:rPr lang="en-US" smtClean="0"/>
              <a:pPr>
                <a:defRPr/>
              </a:pPr>
              <a:t>22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Slide Image Placeholder 1"/>
          <p:cNvSpPr>
            <a:spLocks noGrp="1" noRot="1" noChangeAspect="1"/>
          </p:cNvSpPr>
          <p:nvPr>
            <p:ph type="sldImg"/>
          </p:nvPr>
        </p:nvSpPr>
        <p:spPr>
          <a:ln/>
        </p:spPr>
      </p:sp>
      <p:sp>
        <p:nvSpPr>
          <p:cNvPr id="342018"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B71D3958-4048-4DDA-B1CF-98C6CB36B75F}" type="slidenum">
              <a:rPr lang="en-US" smtClean="0"/>
              <a:pPr>
                <a:defRPr/>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2"/>
          <p:cNvSpPr>
            <a:spLocks noGrp="1" noRot="1" noChangeAspect="1" noChangeArrowheads="1" noTextEdit="1"/>
          </p:cNvSpPr>
          <p:nvPr>
            <p:ph type="sldImg"/>
          </p:nvPr>
        </p:nvSpPr>
        <p:spPr>
          <a:ln/>
        </p:spPr>
      </p:sp>
      <p:sp>
        <p:nvSpPr>
          <p:cNvPr id="31539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xfrm>
            <a:off x="914400" y="4343400"/>
            <a:ext cx="5029200" cy="4114800"/>
          </a:xfrm>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Slide Image Placeholder 1"/>
          <p:cNvSpPr>
            <a:spLocks noGrp="1" noRot="1" noChangeAspect="1"/>
          </p:cNvSpPr>
          <p:nvPr>
            <p:ph type="sldImg"/>
          </p:nvPr>
        </p:nvSpPr>
        <p:spPr>
          <a:ln/>
        </p:spPr>
      </p:sp>
      <p:sp>
        <p:nvSpPr>
          <p:cNvPr id="317442" name="Notes Placeholder 2"/>
          <p:cNvSpPr>
            <a:spLocks noGrp="1"/>
          </p:cNvSpPr>
          <p:nvPr>
            <p:ph type="body" idx="1"/>
          </p:nvPr>
        </p:nvSpPr>
        <p:spPr>
          <a:noFill/>
          <a:ln/>
        </p:spPr>
        <p:txBody>
          <a:bodyPr/>
          <a:lstStyle/>
          <a:p>
            <a:endParaRPr lang="en-US"/>
          </a:p>
        </p:txBody>
      </p:sp>
      <p:sp>
        <p:nvSpPr>
          <p:cNvPr id="4" name="Slide Number Placeholder 3"/>
          <p:cNvSpPr>
            <a:spLocks noGrp="1"/>
          </p:cNvSpPr>
          <p:nvPr>
            <p:ph type="sldNum" sz="quarter" idx="5"/>
          </p:nvPr>
        </p:nvSpPr>
        <p:spPr/>
        <p:txBody>
          <a:bodyPr/>
          <a:lstStyle/>
          <a:p>
            <a:pPr>
              <a:defRPr/>
            </a:pPr>
            <a:fld id="{67F48EEC-184D-4A4A-A54A-1314064D26A1}"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full-time care in 2001 is more explained by health deficits compared to 2018. Not impacted by family size change.</a:t>
            </a:r>
          </a:p>
        </p:txBody>
      </p:sp>
      <p:sp>
        <p:nvSpPr>
          <p:cNvPr id="4" name="Slide Number Placeholder 3"/>
          <p:cNvSpPr>
            <a:spLocks noGrp="1"/>
          </p:cNvSpPr>
          <p:nvPr>
            <p:ph type="sldNum" sz="quarter" idx="5"/>
          </p:nvPr>
        </p:nvSpPr>
        <p:spPr/>
        <p:txBody>
          <a:bodyPr/>
          <a:lstStyle/>
          <a:p>
            <a:fld id="{9700C298-8994-40FC-BD3E-202BFC21B1D8}" type="slidenum">
              <a:rPr lang="en-US" smtClean="0"/>
              <a:t>16</a:t>
            </a:fld>
            <a:endParaRPr lang="en-US"/>
          </a:p>
        </p:txBody>
      </p:sp>
    </p:spTree>
    <p:extLst>
      <p:ext uri="{BB962C8B-B14F-4D97-AF65-F5344CB8AC3E}">
        <p14:creationId xmlns:p14="http://schemas.microsoft.com/office/powerpoint/2010/main" val="1926681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full-time care in 2001 is more explained by health deficits compared to 2018. Not impacted by family size change.</a:t>
            </a:r>
          </a:p>
        </p:txBody>
      </p:sp>
      <p:sp>
        <p:nvSpPr>
          <p:cNvPr id="4" name="Slide Number Placeholder 3"/>
          <p:cNvSpPr>
            <a:spLocks noGrp="1"/>
          </p:cNvSpPr>
          <p:nvPr>
            <p:ph type="sldNum" sz="quarter" idx="5"/>
          </p:nvPr>
        </p:nvSpPr>
        <p:spPr/>
        <p:txBody>
          <a:bodyPr/>
          <a:lstStyle/>
          <a:p>
            <a:fld id="{9700C298-8994-40FC-BD3E-202BFC21B1D8}" type="slidenum">
              <a:rPr lang="en-US" smtClean="0"/>
              <a:t>17</a:t>
            </a:fld>
            <a:endParaRPr lang="en-US"/>
          </a:p>
        </p:txBody>
      </p:sp>
    </p:spTree>
    <p:extLst>
      <p:ext uri="{BB962C8B-B14F-4D97-AF65-F5344CB8AC3E}">
        <p14:creationId xmlns:p14="http://schemas.microsoft.com/office/powerpoint/2010/main" val="377850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full-time care in 2001 is more explained by health deficits compared to 2018. Not impacted by family size change.</a:t>
            </a:r>
          </a:p>
        </p:txBody>
      </p:sp>
      <p:sp>
        <p:nvSpPr>
          <p:cNvPr id="4" name="Slide Number Placeholder 3"/>
          <p:cNvSpPr>
            <a:spLocks noGrp="1"/>
          </p:cNvSpPr>
          <p:nvPr>
            <p:ph type="sldNum" sz="quarter" idx="5"/>
          </p:nvPr>
        </p:nvSpPr>
        <p:spPr/>
        <p:txBody>
          <a:bodyPr/>
          <a:lstStyle/>
          <a:p>
            <a:fld id="{9700C298-8994-40FC-BD3E-202BFC21B1D8}" type="slidenum">
              <a:rPr lang="en-US" smtClean="0"/>
              <a:t>18</a:t>
            </a:fld>
            <a:endParaRPr lang="en-US"/>
          </a:p>
        </p:txBody>
      </p:sp>
    </p:spTree>
    <p:extLst>
      <p:ext uri="{BB962C8B-B14F-4D97-AF65-F5344CB8AC3E}">
        <p14:creationId xmlns:p14="http://schemas.microsoft.com/office/powerpoint/2010/main" val="3626354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full-time care in 2001 is more explained by health deficits compared to 2018. Not impacted by family size change.</a:t>
            </a:r>
          </a:p>
        </p:txBody>
      </p:sp>
      <p:sp>
        <p:nvSpPr>
          <p:cNvPr id="4" name="Slide Number Placeholder 3"/>
          <p:cNvSpPr>
            <a:spLocks noGrp="1"/>
          </p:cNvSpPr>
          <p:nvPr>
            <p:ph type="sldNum" sz="quarter" idx="5"/>
          </p:nvPr>
        </p:nvSpPr>
        <p:spPr/>
        <p:txBody>
          <a:bodyPr/>
          <a:lstStyle/>
          <a:p>
            <a:fld id="{9700C298-8994-40FC-BD3E-202BFC21B1D8}" type="slidenum">
              <a:rPr lang="en-US" smtClean="0"/>
              <a:t>19</a:t>
            </a:fld>
            <a:endParaRPr lang="en-US"/>
          </a:p>
        </p:txBody>
      </p:sp>
    </p:spTree>
    <p:extLst>
      <p:ext uri="{BB962C8B-B14F-4D97-AF65-F5344CB8AC3E}">
        <p14:creationId xmlns:p14="http://schemas.microsoft.com/office/powerpoint/2010/main" val="777072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full-time care in 2001 is more explained by health deficits compared to 2018. Not impacted by family size change.</a:t>
            </a:r>
          </a:p>
        </p:txBody>
      </p:sp>
      <p:sp>
        <p:nvSpPr>
          <p:cNvPr id="4" name="Slide Number Placeholder 3"/>
          <p:cNvSpPr>
            <a:spLocks noGrp="1"/>
          </p:cNvSpPr>
          <p:nvPr>
            <p:ph type="sldNum" sz="quarter" idx="5"/>
          </p:nvPr>
        </p:nvSpPr>
        <p:spPr/>
        <p:txBody>
          <a:bodyPr/>
          <a:lstStyle/>
          <a:p>
            <a:fld id="{9700C298-8994-40FC-BD3E-202BFC21B1D8}" type="slidenum">
              <a:rPr lang="en-US" smtClean="0"/>
              <a:t>20</a:t>
            </a:fld>
            <a:endParaRPr lang="en-US"/>
          </a:p>
        </p:txBody>
      </p:sp>
    </p:spTree>
    <p:extLst>
      <p:ext uri="{BB962C8B-B14F-4D97-AF65-F5344CB8AC3E}">
        <p14:creationId xmlns:p14="http://schemas.microsoft.com/office/powerpoint/2010/main" val="797929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6607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03E9-F1A9-3F10-4377-80A411008637}"/>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8CAC5C7-2A01-919E-E609-AFD29F4EF8F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92A5941-A6EB-D56C-FF43-67985A372BB3}"/>
              </a:ext>
            </a:extLst>
          </p:cNvPr>
          <p:cNvSpPr>
            <a:spLocks noGrp="1"/>
          </p:cNvSpPr>
          <p:nvPr>
            <p:ph type="dt" sz="half" idx="10"/>
          </p:nvPr>
        </p:nvSpPr>
        <p:spPr/>
        <p:txBody>
          <a:bodyPr/>
          <a:lstStyle/>
          <a:p>
            <a:fld id="{F392440C-6269-4FE3-B8C7-5FC32B2FF97B}" type="datetimeFigureOut">
              <a:rPr lang="en-US" smtClean="0"/>
              <a:t>7/6/23</a:t>
            </a:fld>
            <a:endParaRPr lang="en-US"/>
          </a:p>
        </p:txBody>
      </p:sp>
      <p:sp>
        <p:nvSpPr>
          <p:cNvPr id="5" name="Footer Placeholder 4">
            <a:extLst>
              <a:ext uri="{FF2B5EF4-FFF2-40B4-BE49-F238E27FC236}">
                <a16:creationId xmlns:a16="http://schemas.microsoft.com/office/drawing/2014/main" id="{CFA69657-D855-4462-D0D1-807BA23FE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E85F5C-13A6-CEA3-2B25-4AFCC9C19547}"/>
              </a:ext>
            </a:extLst>
          </p:cNvPr>
          <p:cNvSpPr>
            <a:spLocks noGrp="1"/>
          </p:cNvSpPr>
          <p:nvPr>
            <p:ph type="sldNum" sz="quarter" idx="12"/>
          </p:nvPr>
        </p:nvSpPr>
        <p:spPr/>
        <p:txBody>
          <a:bodyPr/>
          <a:lstStyle/>
          <a:p>
            <a:fld id="{79878045-C33B-4498-A656-8ABC9E03AFC5}" type="slidenum">
              <a:rPr lang="en-US" smtClean="0"/>
              <a:t>‹#›</a:t>
            </a:fld>
            <a:endParaRPr lang="en-US"/>
          </a:p>
        </p:txBody>
      </p:sp>
    </p:spTree>
    <p:extLst>
      <p:ext uri="{BB962C8B-B14F-4D97-AF65-F5344CB8AC3E}">
        <p14:creationId xmlns:p14="http://schemas.microsoft.com/office/powerpoint/2010/main" val="422237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7C03D-C54D-40F9-AE6B-95171A2610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DB319-1DBD-4158-A53E-69B8D62FFAA5}"/>
              </a:ext>
            </a:extLst>
          </p:cNvPr>
          <p:cNvSpPr>
            <a:spLocks noGrp="1"/>
          </p:cNvSpPr>
          <p:nvPr>
            <p:ph type="dt" sz="half" idx="10"/>
          </p:nvPr>
        </p:nvSpPr>
        <p:spPr/>
        <p:txBody>
          <a:bodyPr/>
          <a:lstStyle/>
          <a:p>
            <a:fld id="{959F822C-F838-414C-BE88-4C36BDF8A5E0}" type="datetimeFigureOut">
              <a:rPr lang="en-US" smtClean="0"/>
              <a:t>7/6/23</a:t>
            </a:fld>
            <a:endParaRPr lang="en-US"/>
          </a:p>
        </p:txBody>
      </p:sp>
      <p:sp>
        <p:nvSpPr>
          <p:cNvPr id="4" name="Footer Placeholder 3">
            <a:extLst>
              <a:ext uri="{FF2B5EF4-FFF2-40B4-BE49-F238E27FC236}">
                <a16:creationId xmlns:a16="http://schemas.microsoft.com/office/drawing/2014/main" id="{C8DD8B8A-BE34-4A8E-84DB-6FB75CE4C7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D4E8CF-5B8A-42F4-ADE9-A70238546734}"/>
              </a:ext>
            </a:extLst>
          </p:cNvPr>
          <p:cNvSpPr>
            <a:spLocks noGrp="1"/>
          </p:cNvSpPr>
          <p:nvPr>
            <p:ph type="sldNum" sz="quarter" idx="12"/>
          </p:nvPr>
        </p:nvSpPr>
        <p:spPr/>
        <p:txBody>
          <a:bodyPr/>
          <a:lstStyle/>
          <a:p>
            <a:fld id="{DD35DBF2-A8CF-448E-B167-C826703D0B69}" type="slidenum">
              <a:rPr lang="en-US" smtClean="0"/>
              <a:t>‹#›</a:t>
            </a:fld>
            <a:endParaRPr lang="en-US"/>
          </a:p>
        </p:txBody>
      </p:sp>
    </p:spTree>
    <p:extLst>
      <p:ext uri="{BB962C8B-B14F-4D97-AF65-F5344CB8AC3E}">
        <p14:creationId xmlns:p14="http://schemas.microsoft.com/office/powerpoint/2010/main" val="116997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fld id="{679CFC52-D6CE-5E49-9B7D-6C0D4ACA1620}" type="datetimeFigureOut">
              <a:rPr lang="en-US" smtClean="0">
                <a:solidFill>
                  <a:prstClr val="black">
                    <a:tint val="75000"/>
                  </a:prstClr>
                </a:solidFill>
              </a:rPr>
              <a:pPr defTabSz="457200"/>
              <a:t>7/6/23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FC02659C-E8A8-6D4E-BAF4-B9988195DB7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950755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457200"/>
            <a:fld id="{679CFC52-D6CE-5E49-9B7D-6C0D4ACA1620}" type="datetimeFigureOut">
              <a:rPr lang="en-US" smtClean="0">
                <a:solidFill>
                  <a:prstClr val="black">
                    <a:tint val="75000"/>
                  </a:prstClr>
                </a:solidFill>
              </a:rPr>
              <a:pPr defTabSz="457200"/>
              <a:t>7/6/23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457200"/>
            <a:fld id="{FC02659C-E8A8-6D4E-BAF4-B9988195DB7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2133903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8A45475-5F4D-4AC9-A67E-33184EBD586F}" type="slidenum">
              <a:rPr lang="en-US"/>
              <a:pPr>
                <a:defRPr/>
              </a:pPr>
              <a:t>‹#›</a:t>
            </a:fld>
            <a:endParaRPr lang="en-US"/>
          </a:p>
        </p:txBody>
      </p:sp>
    </p:spTree>
    <p:extLst>
      <p:ext uri="{BB962C8B-B14F-4D97-AF65-F5344CB8AC3E}">
        <p14:creationId xmlns:p14="http://schemas.microsoft.com/office/powerpoint/2010/main" val="3394072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4A46B4E-FF94-445D-82FF-2CC990140D4A}" type="slidenum">
              <a:rPr lang="en-US"/>
              <a:pPr>
                <a:defRPr/>
              </a:pPr>
              <a:t>‹#›</a:t>
            </a:fld>
            <a:endParaRPr lang="en-US"/>
          </a:p>
        </p:txBody>
      </p:sp>
    </p:spTree>
    <p:extLst>
      <p:ext uri="{BB962C8B-B14F-4D97-AF65-F5344CB8AC3E}">
        <p14:creationId xmlns:p14="http://schemas.microsoft.com/office/powerpoint/2010/main" val="3069749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15C7D6C-A3B1-4D75-8799-40E7BFE14FB8}" type="slidenum">
              <a:rPr lang="en-US"/>
              <a:pPr>
                <a:defRPr/>
              </a:pPr>
              <a:t>‹#›</a:t>
            </a:fld>
            <a:endParaRPr lang="en-US"/>
          </a:p>
        </p:txBody>
      </p:sp>
    </p:spTree>
    <p:extLst>
      <p:ext uri="{BB962C8B-B14F-4D97-AF65-F5344CB8AC3E}">
        <p14:creationId xmlns:p14="http://schemas.microsoft.com/office/powerpoint/2010/main" val="372237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4228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42900"/>
            <a:fld id="{679CFC52-D6CE-5E49-9B7D-6C0D4ACA1620}" type="datetimeFigureOut">
              <a:rPr lang="en-US" smtClean="0">
                <a:solidFill>
                  <a:prstClr val="black">
                    <a:tint val="75000"/>
                  </a:prstClr>
                </a:solidFill>
              </a:rPr>
              <a:pPr defTabSz="342900"/>
              <a:t>7/6/23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3429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342900"/>
            <a:fld id="{FC02659C-E8A8-6D4E-BAF4-B9988195DB79}"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420830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342900"/>
            <a:fld id="{679CFC52-D6CE-5E49-9B7D-6C0D4ACA1620}" type="datetimeFigureOut">
              <a:rPr lang="en-US" smtClean="0">
                <a:solidFill>
                  <a:prstClr val="black">
                    <a:tint val="75000"/>
                  </a:prstClr>
                </a:solidFill>
              </a:rPr>
              <a:pPr defTabSz="342900"/>
              <a:t>7/6/23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342900"/>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defTabSz="342900"/>
            <a:fld id="{FC02659C-E8A8-6D4E-BAF4-B9988195DB79}"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77223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381" y="274638"/>
            <a:ext cx="1020202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0381" y="1600201"/>
            <a:ext cx="10202020" cy="38191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80380" y="552077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679CFC52-D6CE-5E49-9B7D-6C0D4ACA1620}" type="datetimeFigureOut">
              <a:rPr lang="en-US" smtClean="0">
                <a:solidFill>
                  <a:prstClr val="black">
                    <a:tint val="75000"/>
                  </a:prstClr>
                </a:solidFill>
              </a:rPr>
              <a:pPr defTabSz="457200"/>
              <a:t>7/6/23</a:t>
            </a:fld>
            <a:endParaRPr lang="en-US">
              <a:solidFill>
                <a:prstClr val="black">
                  <a:tint val="75000"/>
                </a:prstClr>
              </a:solidFill>
            </a:endParaRPr>
          </a:p>
        </p:txBody>
      </p:sp>
      <p:sp>
        <p:nvSpPr>
          <p:cNvPr id="5" name="Footer Placeholder 4"/>
          <p:cNvSpPr>
            <a:spLocks noGrp="1"/>
          </p:cNvSpPr>
          <p:nvPr>
            <p:ph type="ftr" sz="quarter" idx="3"/>
          </p:nvPr>
        </p:nvSpPr>
        <p:spPr>
          <a:xfrm>
            <a:off x="4554735" y="552077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552077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C02659C-E8A8-6D4E-BAF4-B9988195DB79}" type="slidenum">
              <a:rPr lang="en-US" smtClean="0">
                <a:solidFill>
                  <a:prstClr val="black">
                    <a:tint val="75000"/>
                  </a:prstClr>
                </a:solidFill>
              </a:rPr>
              <a:pPr defTabSz="457200"/>
              <a:t>‹#›</a:t>
            </a:fld>
            <a:endParaRPr lang="en-US">
              <a:solidFill>
                <a:prstClr val="black">
                  <a:tint val="75000"/>
                </a:prstClr>
              </a:solidFill>
            </a:endParaRPr>
          </a:p>
        </p:txBody>
      </p:sp>
      <p:sp>
        <p:nvSpPr>
          <p:cNvPr id="8" name="Rectangle 7"/>
          <p:cNvSpPr/>
          <p:nvPr userDrawn="1"/>
        </p:nvSpPr>
        <p:spPr>
          <a:xfrm>
            <a:off x="0" y="0"/>
            <a:ext cx="262928" cy="6858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SU__Wrdmk_RGB_regR.jpg"/>
          <p:cNvPicPr>
            <a:picLocks noChangeAspect="1"/>
          </p:cNvPicPr>
          <p:nvPr userDrawn="1"/>
        </p:nvPicPr>
        <p:blipFill>
          <a:blip r:embed="rId8"/>
          <a:stretch>
            <a:fillRect/>
          </a:stretch>
        </p:blipFill>
        <p:spPr>
          <a:xfrm>
            <a:off x="8549560" y="6599583"/>
            <a:ext cx="3642440" cy="293186"/>
          </a:xfrm>
          <a:prstGeom prst="rect">
            <a:avLst/>
          </a:prstGeom>
        </p:spPr>
      </p:pic>
    </p:spTree>
    <p:extLst>
      <p:ext uri="{BB962C8B-B14F-4D97-AF65-F5344CB8AC3E}">
        <p14:creationId xmlns:p14="http://schemas.microsoft.com/office/powerpoint/2010/main" val="25705550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Lst>
  <p:txStyles>
    <p:titleStyle>
      <a:lvl1pPr algn="l" defTabSz="457200" rtl="0" eaLnBrk="1" latinLnBrk="0" hangingPunct="1">
        <a:spcBef>
          <a:spcPct val="0"/>
        </a:spcBef>
        <a:buNone/>
        <a:defRPr sz="4400" kern="1200">
          <a:solidFill>
            <a:schemeClr val="accent6">
              <a:lumMod val="75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382" y="274638"/>
            <a:ext cx="1020202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380382" y="1600201"/>
            <a:ext cx="10202020" cy="38191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80380" y="5520772"/>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679CFC52-D6CE-5E49-9B7D-6C0D4ACA1620}" type="datetimeFigureOut">
              <a:rPr lang="en-US" smtClean="0">
                <a:solidFill>
                  <a:prstClr val="black">
                    <a:tint val="75000"/>
                  </a:prstClr>
                </a:solidFill>
              </a:rPr>
              <a:pPr defTabSz="342900"/>
              <a:t>7/6/23</a:t>
            </a:fld>
            <a:endParaRPr lang="en-US">
              <a:solidFill>
                <a:prstClr val="black">
                  <a:tint val="75000"/>
                </a:prstClr>
              </a:solidFill>
            </a:endParaRPr>
          </a:p>
        </p:txBody>
      </p:sp>
      <p:sp>
        <p:nvSpPr>
          <p:cNvPr id="5" name="Footer Placeholder 4"/>
          <p:cNvSpPr>
            <a:spLocks noGrp="1"/>
          </p:cNvSpPr>
          <p:nvPr>
            <p:ph type="ftr" sz="quarter" idx="3"/>
          </p:nvPr>
        </p:nvSpPr>
        <p:spPr>
          <a:xfrm>
            <a:off x="4554735" y="5520772"/>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5520772"/>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FC02659C-E8A8-6D4E-BAF4-B9988195DB79}" type="slidenum">
              <a:rPr lang="en-US" smtClean="0">
                <a:solidFill>
                  <a:prstClr val="black">
                    <a:tint val="75000"/>
                  </a:prstClr>
                </a:solidFill>
              </a:rPr>
              <a:pPr defTabSz="342900"/>
              <a:t>‹#›</a:t>
            </a:fld>
            <a:endParaRPr lang="en-US">
              <a:solidFill>
                <a:prstClr val="black">
                  <a:tint val="75000"/>
                </a:prstClr>
              </a:solidFill>
            </a:endParaRPr>
          </a:p>
        </p:txBody>
      </p:sp>
      <p:sp>
        <p:nvSpPr>
          <p:cNvPr id="8" name="Rectangle 7"/>
          <p:cNvSpPr/>
          <p:nvPr userDrawn="1"/>
        </p:nvSpPr>
        <p:spPr>
          <a:xfrm>
            <a:off x="0" y="0"/>
            <a:ext cx="262928" cy="6858000"/>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descr="SU__Wrdmk_RGB_regR.jpg"/>
          <p:cNvPicPr>
            <a:picLocks noChangeAspect="1"/>
          </p:cNvPicPr>
          <p:nvPr userDrawn="1"/>
        </p:nvPicPr>
        <p:blipFill>
          <a:blip r:embed="rId7"/>
          <a:stretch>
            <a:fillRect/>
          </a:stretch>
        </p:blipFill>
        <p:spPr>
          <a:xfrm>
            <a:off x="8549560" y="6599583"/>
            <a:ext cx="3642440" cy="293186"/>
          </a:xfrm>
          <a:prstGeom prst="rect">
            <a:avLst/>
          </a:prstGeom>
        </p:spPr>
      </p:pic>
    </p:spTree>
    <p:extLst>
      <p:ext uri="{BB962C8B-B14F-4D97-AF65-F5344CB8AC3E}">
        <p14:creationId xmlns:p14="http://schemas.microsoft.com/office/powerpoint/2010/main" val="9547073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xStyles>
    <p:titleStyle>
      <a:lvl1pPr algn="l" defTabSz="342900" rtl="0" eaLnBrk="1" latinLnBrk="0" hangingPunct="1">
        <a:spcBef>
          <a:spcPct val="0"/>
        </a:spcBef>
        <a:buNone/>
        <a:defRPr sz="3300" kern="1200">
          <a:solidFill>
            <a:schemeClr val="accent6">
              <a:lumMod val="75000"/>
            </a:schemeClr>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400" kern="1200">
          <a:solidFill>
            <a:schemeClr val="tx1">
              <a:lumMod val="65000"/>
              <a:lumOff val="35000"/>
            </a:schemeClr>
          </a:solidFill>
          <a:latin typeface="Arial"/>
          <a:ea typeface="+mn-ea"/>
          <a:cs typeface="Arial"/>
        </a:defRPr>
      </a:lvl1pPr>
      <a:lvl2pPr marL="557213" indent="-214313" algn="l" defTabSz="342900" rtl="0" eaLnBrk="1" latinLnBrk="0" hangingPunct="1">
        <a:spcBef>
          <a:spcPct val="20000"/>
        </a:spcBef>
        <a:buFont typeface="Arial"/>
        <a:buChar char="–"/>
        <a:defRPr sz="2100" kern="1200">
          <a:solidFill>
            <a:schemeClr val="tx1">
              <a:lumMod val="65000"/>
              <a:lumOff val="35000"/>
            </a:schemeClr>
          </a:solidFill>
          <a:latin typeface="Arial"/>
          <a:ea typeface="+mn-ea"/>
          <a:cs typeface="Arial"/>
        </a:defRPr>
      </a:lvl2pPr>
      <a:lvl3pPr marL="857250" indent="-171450" algn="l" defTabSz="342900" rtl="0" eaLnBrk="1" latinLnBrk="0" hangingPunct="1">
        <a:spcBef>
          <a:spcPct val="20000"/>
        </a:spcBef>
        <a:buFont typeface="Arial"/>
        <a:buChar char="•"/>
        <a:defRPr sz="1800" kern="1200">
          <a:solidFill>
            <a:schemeClr val="tx1">
              <a:lumMod val="65000"/>
              <a:lumOff val="35000"/>
            </a:schemeClr>
          </a:solidFill>
          <a:latin typeface="Arial"/>
          <a:ea typeface="+mn-ea"/>
          <a:cs typeface="Arial"/>
        </a:defRPr>
      </a:lvl3pPr>
      <a:lvl4pPr marL="1200150" indent="-171450" algn="l" defTabSz="342900" rtl="0" eaLnBrk="1" latinLnBrk="0" hangingPunct="1">
        <a:spcBef>
          <a:spcPct val="20000"/>
        </a:spcBef>
        <a:buFont typeface="Arial"/>
        <a:buChar char="–"/>
        <a:defRPr sz="1500" kern="1200">
          <a:solidFill>
            <a:schemeClr val="tx1">
              <a:lumMod val="65000"/>
              <a:lumOff val="35000"/>
            </a:schemeClr>
          </a:solidFill>
          <a:latin typeface="Arial"/>
          <a:ea typeface="+mn-ea"/>
          <a:cs typeface="Arial"/>
        </a:defRPr>
      </a:lvl4pPr>
      <a:lvl5pPr marL="1543050" indent="-171450" algn="l" defTabSz="342900" rtl="0" eaLnBrk="1" latinLnBrk="0" hangingPunct="1">
        <a:spcBef>
          <a:spcPct val="20000"/>
        </a:spcBef>
        <a:buFont typeface="Arial"/>
        <a:buChar char="»"/>
        <a:defRPr sz="1500" kern="1200">
          <a:solidFill>
            <a:schemeClr val="tx1">
              <a:lumMod val="65000"/>
              <a:lumOff val="35000"/>
            </a:schemeClr>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200025" y="693917"/>
            <a:ext cx="11991975" cy="1143000"/>
          </a:xfrm>
        </p:spPr>
        <p:txBody>
          <a:bodyPr>
            <a:normAutofit fontScale="90000"/>
          </a:bodyPr>
          <a:lstStyle/>
          <a:p>
            <a:pPr algn="ctr"/>
            <a:r>
              <a:rPr lang="en-US" sz="4000" b="1" dirty="0"/>
              <a:t>Change in Care Provided to Grandchildren by Older Grandparents in Rural China </a:t>
            </a:r>
            <a:br>
              <a:rPr lang="en-US" sz="4000" b="1" dirty="0"/>
            </a:br>
            <a:r>
              <a:rPr lang="en-US" sz="3100" b="1" dirty="0"/>
              <a:t>Associations with Shifting Demographics in the 2000s   </a:t>
            </a:r>
          </a:p>
        </p:txBody>
      </p:sp>
      <p:sp>
        <p:nvSpPr>
          <p:cNvPr id="19458" name="Rectangle 3"/>
          <p:cNvSpPr>
            <a:spLocks noGrp="1" noChangeArrowheads="1"/>
          </p:cNvSpPr>
          <p:nvPr>
            <p:ph type="subTitle" idx="1"/>
          </p:nvPr>
        </p:nvSpPr>
        <p:spPr>
          <a:xfrm>
            <a:off x="1895475" y="2607903"/>
            <a:ext cx="7848600" cy="2286000"/>
          </a:xfrm>
        </p:spPr>
        <p:txBody>
          <a:bodyPr>
            <a:normAutofit fontScale="92500" lnSpcReduction="10000"/>
          </a:bodyPr>
          <a:lstStyle/>
          <a:p>
            <a:pPr eaLnBrk="1" hangingPunct="1">
              <a:lnSpc>
                <a:spcPct val="90000"/>
              </a:lnSpc>
            </a:pPr>
            <a:r>
              <a:rPr lang="en-US" sz="2800" dirty="0"/>
              <a:t>Merril Silverstein, Ph.D.</a:t>
            </a:r>
          </a:p>
          <a:p>
            <a:pPr eaLnBrk="1" hangingPunct="1">
              <a:lnSpc>
                <a:spcPct val="90000"/>
              </a:lnSpc>
            </a:pPr>
            <a:r>
              <a:rPr lang="en-US" sz="2800" dirty="0">
                <a:solidFill>
                  <a:schemeClr val="tx2"/>
                </a:solidFill>
              </a:rPr>
              <a:t>Ying Xu, M.A.</a:t>
            </a:r>
          </a:p>
          <a:p>
            <a:pPr eaLnBrk="1" hangingPunct="1">
              <a:lnSpc>
                <a:spcPct val="90000"/>
              </a:lnSpc>
            </a:pPr>
            <a:r>
              <a:rPr lang="en-US" sz="2800" dirty="0">
                <a:solidFill>
                  <a:schemeClr val="tx2"/>
                </a:solidFill>
              </a:rPr>
              <a:t>Wencheng Zheng, M.S</a:t>
            </a:r>
          </a:p>
          <a:p>
            <a:pPr eaLnBrk="1" hangingPunct="1">
              <a:lnSpc>
                <a:spcPct val="90000"/>
              </a:lnSpc>
            </a:pPr>
            <a:endParaRPr lang="en-US" sz="2800" dirty="0">
              <a:solidFill>
                <a:schemeClr val="tx2"/>
              </a:solidFill>
            </a:endParaRPr>
          </a:p>
          <a:p>
            <a:pPr eaLnBrk="1" hangingPunct="1">
              <a:lnSpc>
                <a:spcPct val="90000"/>
              </a:lnSpc>
            </a:pPr>
            <a:r>
              <a:rPr lang="en-US" sz="2800" dirty="0">
                <a:solidFill>
                  <a:schemeClr val="tx2"/>
                </a:solidFill>
              </a:rPr>
              <a:t>Syracuse University</a:t>
            </a:r>
          </a:p>
          <a:p>
            <a:pPr eaLnBrk="1" hangingPunct="1">
              <a:lnSpc>
                <a:spcPct val="80000"/>
              </a:lnSpc>
              <a:spcBef>
                <a:spcPct val="10000"/>
              </a:spcBef>
            </a:pPr>
            <a:r>
              <a:rPr lang="en-US" sz="2000" dirty="0">
                <a:solidFill>
                  <a:schemeClr val="bg1"/>
                </a:solidFill>
              </a:rPr>
              <a:t>Syracuse University</a:t>
            </a:r>
          </a:p>
          <a:p>
            <a:pPr eaLnBrk="1" hangingPunct="1">
              <a:lnSpc>
                <a:spcPct val="80000"/>
              </a:lnSpc>
              <a:spcBef>
                <a:spcPct val="10000"/>
              </a:spcBef>
            </a:pPr>
            <a:endParaRPr lang="en-US" sz="2000" dirty="0">
              <a:solidFill>
                <a:schemeClr val="bg1"/>
              </a:solidFill>
            </a:endParaRPr>
          </a:p>
          <a:p>
            <a:pPr eaLnBrk="1" hangingPunct="1">
              <a:lnSpc>
                <a:spcPct val="80000"/>
              </a:lnSpc>
              <a:spcBef>
                <a:spcPct val="10000"/>
              </a:spcBef>
            </a:pPr>
            <a:endParaRPr lang="en-US" sz="2000" dirty="0">
              <a:solidFill>
                <a:schemeClr val="tx2"/>
              </a:solidFill>
            </a:endParaRPr>
          </a:p>
          <a:p>
            <a:pPr eaLnBrk="1" hangingPunct="1">
              <a:lnSpc>
                <a:spcPct val="80000"/>
              </a:lnSpc>
              <a:spcBef>
                <a:spcPct val="10000"/>
              </a:spcBef>
            </a:pPr>
            <a:endParaRPr lang="en-US" sz="2000" dirty="0">
              <a:solidFill>
                <a:schemeClr val="tx2"/>
              </a:solidFill>
            </a:endParaRPr>
          </a:p>
          <a:p>
            <a:pPr eaLnBrk="1" hangingPunct="1">
              <a:lnSpc>
                <a:spcPct val="80000"/>
              </a:lnSpc>
              <a:spcBef>
                <a:spcPct val="10000"/>
              </a:spcBef>
            </a:pPr>
            <a:endParaRPr lang="en-US" sz="2000" dirty="0">
              <a:solidFill>
                <a:schemeClr val="tx2"/>
              </a:solidFill>
            </a:endParaRPr>
          </a:p>
          <a:p>
            <a:pPr eaLnBrk="1" hangingPunct="1">
              <a:lnSpc>
                <a:spcPct val="80000"/>
              </a:lnSpc>
              <a:spcBef>
                <a:spcPct val="10000"/>
              </a:spcBef>
            </a:pPr>
            <a:endParaRPr lang="en-US" sz="2000" dirty="0">
              <a:solidFill>
                <a:schemeClr val="tx2"/>
              </a:solidFill>
            </a:endParaRPr>
          </a:p>
          <a:p>
            <a:pPr algn="l" eaLnBrk="1" hangingPunct="1">
              <a:lnSpc>
                <a:spcPct val="80000"/>
              </a:lnSpc>
              <a:spcBef>
                <a:spcPct val="10000"/>
              </a:spcBef>
            </a:pPr>
            <a:endParaRPr lang="en-US" sz="2000" dirty="0">
              <a:solidFill>
                <a:schemeClr val="tx2"/>
              </a:solidFill>
            </a:endParaRPr>
          </a:p>
          <a:p>
            <a:pPr eaLnBrk="1" hangingPunct="1">
              <a:lnSpc>
                <a:spcPct val="80000"/>
              </a:lnSpc>
              <a:spcBef>
                <a:spcPct val="10000"/>
              </a:spcBef>
            </a:pPr>
            <a:endParaRPr lang="en-US" sz="2000" dirty="0">
              <a:solidFill>
                <a:schemeClr val="tx2"/>
              </a:solidFill>
            </a:endParaRPr>
          </a:p>
          <a:p>
            <a:pPr eaLnBrk="1" hangingPunct="1">
              <a:lnSpc>
                <a:spcPct val="80000"/>
              </a:lnSpc>
              <a:spcBef>
                <a:spcPct val="10000"/>
              </a:spcBef>
            </a:pPr>
            <a:endParaRPr lang="en-US" sz="2000" dirty="0">
              <a:solidFill>
                <a:schemeClr val="tx2"/>
              </a:solidFill>
            </a:endParaRPr>
          </a:p>
          <a:p>
            <a:pPr eaLnBrk="1" hangingPunct="1">
              <a:lnSpc>
                <a:spcPct val="80000"/>
              </a:lnSpc>
              <a:spcBef>
                <a:spcPct val="10000"/>
              </a:spcBef>
            </a:pPr>
            <a:endParaRPr lang="en-US" sz="2000" dirty="0">
              <a:solidFill>
                <a:schemeClr val="tx2"/>
              </a:solidFill>
            </a:endParaRPr>
          </a:p>
        </p:txBody>
      </p:sp>
      <p:pic>
        <p:nvPicPr>
          <p:cNvPr id="2" name="Picture 1">
            <a:extLst>
              <a:ext uri="{FF2B5EF4-FFF2-40B4-BE49-F238E27FC236}">
                <a16:creationId xmlns:a16="http://schemas.microsoft.com/office/drawing/2014/main" id="{6800D2BE-FB06-0857-C401-FAA068F1E5F1}"/>
              </a:ext>
            </a:extLst>
          </p:cNvPr>
          <p:cNvPicPr>
            <a:picLocks noChangeAspect="1"/>
          </p:cNvPicPr>
          <p:nvPr/>
        </p:nvPicPr>
        <p:blipFill>
          <a:blip r:embed="rId3"/>
          <a:stretch>
            <a:fillRect/>
          </a:stretch>
        </p:blipFill>
        <p:spPr>
          <a:xfrm>
            <a:off x="8698723" y="4476814"/>
            <a:ext cx="3127519" cy="2011854"/>
          </a:xfrm>
          <a:prstGeom prst="rect">
            <a:avLst/>
          </a:prstGeom>
        </p:spPr>
      </p:pic>
      <p:sp>
        <p:nvSpPr>
          <p:cNvPr id="3" name="TextBox 2">
            <a:extLst>
              <a:ext uri="{FF2B5EF4-FFF2-40B4-BE49-F238E27FC236}">
                <a16:creationId xmlns:a16="http://schemas.microsoft.com/office/drawing/2014/main" id="{782F6DE9-EC48-2129-32C4-81F06948FFE7}"/>
              </a:ext>
            </a:extLst>
          </p:cNvPr>
          <p:cNvSpPr txBox="1"/>
          <p:nvPr/>
        </p:nvSpPr>
        <p:spPr>
          <a:xfrm>
            <a:off x="271768" y="6213851"/>
            <a:ext cx="1081056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Presented at the </a:t>
            </a:r>
            <a:r>
              <a:rPr lang="en-US" sz="1800" b="1" dirty="0">
                <a:effectLst/>
                <a:latin typeface="Calibri" panose="020F0502020204030204" pitchFamily="34" charset="0"/>
                <a:ea typeface="Times New Roman" panose="02020603050405020304" pitchFamily="18" charset="0"/>
              </a:rPr>
              <a:t>CEPAR INTERNATIONAL CONFERENCE on</a:t>
            </a:r>
            <a:br>
              <a:rPr lang="en-US" sz="1800" b="1" dirty="0">
                <a:effectLst/>
                <a:latin typeface="Calibri" panose="020F0502020204030204" pitchFamily="34" charset="0"/>
                <a:ea typeface="Times New Roman" panose="02020603050405020304" pitchFamily="18" charset="0"/>
              </a:rPr>
            </a:br>
            <a:r>
              <a:rPr lang="en-US" sz="1800" b="1" dirty="0">
                <a:effectLst/>
                <a:latin typeface="Calibri" panose="020F0502020204030204" pitchFamily="34" charset="0"/>
                <a:ea typeface="Times New Roman" panose="02020603050405020304" pitchFamily="18" charset="0"/>
              </a:rPr>
              <a:t>Population Ageing: Causes, Consequences and Responses</a:t>
            </a:r>
            <a:r>
              <a:rPr kumimoji="0" lang="en-US" sz="1800" b="1" i="0" u="none" strike="noStrike" kern="1200" cap="none" spc="0" normalizeH="0" baseline="0" noProof="0" dirty="0">
                <a:ln>
                  <a:noFill/>
                </a:ln>
                <a:effectLst/>
                <a:uLnTx/>
                <a:uFillTx/>
                <a:latin typeface="Calibri"/>
                <a:ea typeface="+mn-ea"/>
                <a:cs typeface="+mn-cs"/>
              </a:rPr>
              <a:t>, July 3,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itle 1"/>
          <p:cNvSpPr>
            <a:spLocks noGrp="1"/>
          </p:cNvSpPr>
          <p:nvPr>
            <p:ph type="title" sz="quarter"/>
          </p:nvPr>
        </p:nvSpPr>
        <p:spPr>
          <a:xfrm>
            <a:off x="1981200" y="0"/>
            <a:ext cx="8229600" cy="1143000"/>
          </a:xfrm>
        </p:spPr>
        <p:txBody>
          <a:bodyPr/>
          <a:lstStyle/>
          <a:p>
            <a:pPr algn="ctr"/>
            <a:r>
              <a:rPr lang="en-US" b="1" dirty="0"/>
              <a:t>Outcome Measure</a:t>
            </a:r>
          </a:p>
        </p:txBody>
      </p:sp>
      <p:sp>
        <p:nvSpPr>
          <p:cNvPr id="316418" name="Content Placeholder 2"/>
          <p:cNvSpPr>
            <a:spLocks noGrp="1"/>
          </p:cNvSpPr>
          <p:nvPr>
            <p:ph sz="quarter" idx="1"/>
          </p:nvPr>
        </p:nvSpPr>
        <p:spPr>
          <a:xfrm>
            <a:off x="1085850" y="1066800"/>
            <a:ext cx="9696450" cy="5381625"/>
          </a:xfrm>
        </p:spPr>
        <p:txBody>
          <a:bodyPr>
            <a:normAutofit fontScale="47500" lnSpcReduction="20000"/>
          </a:bodyPr>
          <a:lstStyle/>
          <a:p>
            <a:pPr lvl="1"/>
            <a:endParaRPr lang="en-US" sz="6700" dirty="0"/>
          </a:p>
          <a:p>
            <a:pPr marL="587799" lvl="1" indent="-587799">
              <a:lnSpc>
                <a:spcPct val="105000"/>
              </a:lnSpc>
              <a:spcBef>
                <a:spcPts val="0"/>
              </a:spcBef>
              <a:buClr>
                <a:schemeClr val="tx1">
                  <a:lumMod val="95000"/>
                  <a:lumOff val="5000"/>
                </a:schemeClr>
              </a:buClr>
              <a:buSzPct val="90000"/>
              <a:buFont typeface="Arial" pitchFamily="34" charset="0"/>
              <a:buChar char="•"/>
            </a:pPr>
            <a:r>
              <a:rPr lang="en-US" sz="6700" dirty="0">
                <a:latin typeface="Arial" pitchFamily="34" charset="0"/>
                <a:cs typeface="Arial" pitchFamily="34" charset="0"/>
              </a:rPr>
              <a:t>How often do you care for your grandchildren? </a:t>
            </a:r>
            <a:r>
              <a:rPr lang="en-US" sz="6700" dirty="0"/>
              <a:t>(asked about sets of grandchildren from each adult child with at least one child &lt;=16)</a:t>
            </a:r>
          </a:p>
          <a:p>
            <a:pPr marL="587799" lvl="1" indent="-587799">
              <a:lnSpc>
                <a:spcPct val="105000"/>
              </a:lnSpc>
              <a:spcBef>
                <a:spcPts val="0"/>
              </a:spcBef>
              <a:buClr>
                <a:schemeClr val="tx1">
                  <a:lumMod val="95000"/>
                  <a:lumOff val="5000"/>
                </a:schemeClr>
              </a:buClr>
              <a:buSzPct val="90000"/>
              <a:buFont typeface="Arial" pitchFamily="34" charset="0"/>
              <a:buChar char="•"/>
            </a:pPr>
            <a:endParaRPr lang="en-US" sz="6700" dirty="0"/>
          </a:p>
          <a:p>
            <a:pPr marL="587799" indent="-587799">
              <a:lnSpc>
                <a:spcPct val="105000"/>
              </a:lnSpc>
              <a:spcBef>
                <a:spcPts val="0"/>
              </a:spcBef>
              <a:buClr>
                <a:schemeClr val="tx1">
                  <a:lumMod val="95000"/>
                  <a:lumOff val="5000"/>
                </a:schemeClr>
              </a:buClr>
              <a:buSzPct val="90000"/>
              <a:buFont typeface="Arial" pitchFamily="34" charset="0"/>
              <a:buChar char="•"/>
            </a:pPr>
            <a:r>
              <a:rPr lang="en-US" sz="6700" dirty="0">
                <a:latin typeface="Arial" pitchFamily="34" charset="0"/>
                <a:cs typeface="Arial" pitchFamily="34" charset="0"/>
              </a:rPr>
              <a:t>Seven responses ranging from none to full-time</a:t>
            </a:r>
          </a:p>
          <a:p>
            <a:pPr marL="587799" indent="-587799">
              <a:lnSpc>
                <a:spcPct val="105000"/>
              </a:lnSpc>
              <a:spcBef>
                <a:spcPts val="0"/>
              </a:spcBef>
              <a:buClr>
                <a:schemeClr val="tx1">
                  <a:lumMod val="95000"/>
                  <a:lumOff val="5000"/>
                </a:schemeClr>
              </a:buClr>
              <a:buSzPct val="90000"/>
              <a:buFont typeface="Arial" pitchFamily="34" charset="0"/>
              <a:buChar char="•"/>
            </a:pPr>
            <a:endParaRPr lang="en-US" sz="6700" dirty="0">
              <a:latin typeface="Arial" pitchFamily="34" charset="0"/>
              <a:cs typeface="Arial" pitchFamily="34" charset="0"/>
            </a:endParaRPr>
          </a:p>
          <a:p>
            <a:pPr marL="587799" indent="-587799">
              <a:lnSpc>
                <a:spcPct val="105000"/>
              </a:lnSpc>
              <a:spcBef>
                <a:spcPts val="0"/>
              </a:spcBef>
              <a:buClr>
                <a:schemeClr val="tx1">
                  <a:lumMod val="95000"/>
                  <a:lumOff val="5000"/>
                </a:schemeClr>
              </a:buClr>
              <a:buSzPct val="90000"/>
              <a:buFont typeface="Arial" pitchFamily="34" charset="0"/>
              <a:buChar char="•"/>
            </a:pPr>
            <a:r>
              <a:rPr lang="en-US" sz="6700" dirty="0">
                <a:latin typeface="Arial" pitchFamily="34" charset="0"/>
                <a:cs typeface="Arial" pitchFamily="34" charset="0"/>
              </a:rPr>
              <a:t>Three categories (aggregated maximum):</a:t>
            </a:r>
          </a:p>
          <a:p>
            <a:pPr marL="1387899" lvl="2" indent="-587799">
              <a:lnSpc>
                <a:spcPct val="105000"/>
              </a:lnSpc>
              <a:spcBef>
                <a:spcPts val="0"/>
              </a:spcBef>
              <a:buClr>
                <a:schemeClr val="tx1">
                  <a:lumMod val="95000"/>
                  <a:lumOff val="5000"/>
                </a:schemeClr>
              </a:buClr>
              <a:buSzPct val="90000"/>
              <a:buFont typeface="Arial" pitchFamily="34" charset="0"/>
              <a:buChar char="•"/>
            </a:pPr>
            <a:r>
              <a:rPr lang="en-US" sz="6000" dirty="0">
                <a:latin typeface="Arial" pitchFamily="34" charset="0"/>
                <a:cs typeface="Arial" pitchFamily="34" charset="0"/>
              </a:rPr>
              <a:t>No care (ref)</a:t>
            </a:r>
          </a:p>
          <a:p>
            <a:pPr marL="1371531" lvl="2" indent="-587799">
              <a:lnSpc>
                <a:spcPct val="105000"/>
              </a:lnSpc>
              <a:spcBef>
                <a:spcPts val="0"/>
              </a:spcBef>
              <a:buClr>
                <a:schemeClr val="tx1">
                  <a:lumMod val="95000"/>
                  <a:lumOff val="5000"/>
                </a:schemeClr>
              </a:buClr>
              <a:buSzPct val="90000"/>
              <a:buFont typeface="Arial" pitchFamily="34" charset="0"/>
              <a:buChar char="•"/>
            </a:pPr>
            <a:r>
              <a:rPr lang="en-US" sz="6000" dirty="0">
                <a:latin typeface="Arial" pitchFamily="34" charset="0"/>
                <a:cs typeface="Arial" pitchFamily="34" charset="0"/>
              </a:rPr>
              <a:t>Part-time care only</a:t>
            </a:r>
          </a:p>
          <a:p>
            <a:pPr marL="1371531" lvl="2" indent="-587799">
              <a:lnSpc>
                <a:spcPct val="105000"/>
              </a:lnSpc>
              <a:spcBef>
                <a:spcPts val="0"/>
              </a:spcBef>
              <a:buClr>
                <a:schemeClr val="tx1">
                  <a:lumMod val="95000"/>
                  <a:lumOff val="5000"/>
                </a:schemeClr>
              </a:buClr>
              <a:buSzPct val="90000"/>
              <a:buFont typeface="Arial" pitchFamily="34" charset="0"/>
              <a:buChar char="•"/>
            </a:pPr>
            <a:r>
              <a:rPr lang="en-US" sz="6000" dirty="0">
                <a:latin typeface="Arial" pitchFamily="34" charset="0"/>
                <a:cs typeface="Arial" pitchFamily="34" charset="0"/>
              </a:rPr>
              <a:t>Full-time for at least one grandchild</a:t>
            </a:r>
          </a:p>
          <a:p>
            <a:pPr lvl="1">
              <a:spcBef>
                <a:spcPts val="0"/>
              </a:spcBef>
            </a:pPr>
            <a:endParaRPr lang="en-US" dirty="0"/>
          </a:p>
          <a:p>
            <a:pPr>
              <a:spcBef>
                <a:spcPts val="0"/>
              </a:spcBef>
            </a:pP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78BFB-F61A-ADBA-BBB9-FF4809174C9F}"/>
              </a:ext>
            </a:extLst>
          </p:cNvPr>
          <p:cNvSpPr>
            <a:spLocks noGrp="1"/>
          </p:cNvSpPr>
          <p:nvPr>
            <p:ph type="title"/>
          </p:nvPr>
        </p:nvSpPr>
        <p:spPr/>
        <p:txBody>
          <a:bodyPr>
            <a:normAutofit fontScale="90000"/>
          </a:bodyPr>
          <a:lstStyle/>
          <a:p>
            <a:r>
              <a:rPr lang="en-US" b="1" dirty="0"/>
              <a:t>Grandmother vs. Grandfather Caregivers</a:t>
            </a:r>
          </a:p>
        </p:txBody>
      </p:sp>
      <p:sp>
        <p:nvSpPr>
          <p:cNvPr id="3" name="Content Placeholder 2">
            <a:extLst>
              <a:ext uri="{FF2B5EF4-FFF2-40B4-BE49-F238E27FC236}">
                <a16:creationId xmlns:a16="http://schemas.microsoft.com/office/drawing/2014/main" id="{BD82F8DE-CDDE-BE4A-2FA0-06346E1C6012}"/>
              </a:ext>
            </a:extLst>
          </p:cNvPr>
          <p:cNvSpPr>
            <a:spLocks noGrp="1"/>
          </p:cNvSpPr>
          <p:nvPr>
            <p:ph idx="1"/>
          </p:nvPr>
        </p:nvSpPr>
        <p:spPr>
          <a:xfrm>
            <a:off x="1380381" y="1417638"/>
            <a:ext cx="10202020" cy="4876799"/>
          </a:xfrm>
        </p:spPr>
        <p:txBody>
          <a:bodyPr>
            <a:normAutofit fontScale="85000" lnSpcReduction="20000"/>
          </a:bodyPr>
          <a:lstStyle/>
          <a:p>
            <a:r>
              <a:rPr lang="en-US" dirty="0"/>
              <a:t>There is little cohort change in full-time caregiving by grandfathers relative to not providing care.</a:t>
            </a:r>
          </a:p>
          <a:p>
            <a:endParaRPr lang="en-US" dirty="0"/>
          </a:p>
          <a:p>
            <a:r>
              <a:rPr lang="en-US" dirty="0"/>
              <a:t>Qualitative research shows that grandfathers are more peripheral caregivers than grandmothers, often in an indirect supporting role or answering on behalf of their wives.</a:t>
            </a:r>
          </a:p>
          <a:p>
            <a:endParaRPr lang="en-US" dirty="0"/>
          </a:p>
          <a:p>
            <a:r>
              <a:rPr lang="en-US" dirty="0"/>
              <a:t>Supporting this is our finding that if widowhood had not declined, grandfathers would have been significantly less likely to be a full-time caregiver in 2018.</a:t>
            </a:r>
          </a:p>
          <a:p>
            <a:endParaRPr lang="en-US" dirty="0"/>
          </a:p>
          <a:p>
            <a:r>
              <a:rPr lang="en-US" dirty="0"/>
              <a:t>Therefore, we focus the remainder of the analysis on grandmothers.</a:t>
            </a:r>
          </a:p>
        </p:txBody>
      </p:sp>
    </p:spTree>
    <p:extLst>
      <p:ext uri="{BB962C8B-B14F-4D97-AF65-F5344CB8AC3E}">
        <p14:creationId xmlns:p14="http://schemas.microsoft.com/office/powerpoint/2010/main" val="3795711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0">
            <a:extLst>
              <a:ext uri="{FF2B5EF4-FFF2-40B4-BE49-F238E27FC236}">
                <a16:creationId xmlns:a16="http://schemas.microsoft.com/office/drawing/2014/main" id="{1003DCE8-30D3-3220-A833-B71D0CC37BDA}"/>
              </a:ext>
            </a:extLst>
          </p:cNvPr>
          <p:cNvGraphicFramePr>
            <a:graphicFrameLocks/>
          </p:cNvGraphicFramePr>
          <p:nvPr>
            <p:extLst>
              <p:ext uri="{D42A27DB-BD31-4B8C-83A1-F6EECF244321}">
                <p14:modId xmlns:p14="http://schemas.microsoft.com/office/powerpoint/2010/main" val="4148067793"/>
              </p:ext>
            </p:extLst>
          </p:nvPr>
        </p:nvGraphicFramePr>
        <p:xfrm>
          <a:off x="2076450" y="333375"/>
          <a:ext cx="8648700" cy="6291263"/>
        </p:xfrm>
        <a:graphic>
          <a:graphicData uri="http://schemas.openxmlformats.org/presentationml/2006/ole">
            <mc:AlternateContent xmlns:mc="http://schemas.openxmlformats.org/markup-compatibility/2006">
              <mc:Choice xmlns:v="urn:schemas-microsoft-com:vml" Requires="v">
                <p:oleObj name="Worksheet" r:id="rId2" imgW="8013577" imgH="6038981" progId="Excel.Sheet.8">
                  <p:embed/>
                </p:oleObj>
              </mc:Choice>
              <mc:Fallback>
                <p:oleObj name="Worksheet" r:id="rId2" imgW="8013577" imgH="6038981" progId="Excel.Sheet.8">
                  <p:embed/>
                  <p:pic>
                    <p:nvPicPr>
                      <p:cNvPr id="2" name="Object 40">
                        <a:extLst>
                          <a:ext uri="{FF2B5EF4-FFF2-40B4-BE49-F238E27FC236}">
                            <a16:creationId xmlns:a16="http://schemas.microsoft.com/office/drawing/2014/main" id="{1003DCE8-30D3-3220-A833-B71D0CC37BDA}"/>
                          </a:ext>
                        </a:extLst>
                      </p:cNvPr>
                      <p:cNvPicPr>
                        <a:picLocks noChangeArrowheads="1"/>
                      </p:cNvPicPr>
                      <p:nvPr/>
                    </p:nvPicPr>
                    <p:blipFill>
                      <a:blip r:embed="rId3"/>
                      <a:srcRect/>
                      <a:stretch>
                        <a:fillRect/>
                      </a:stretch>
                    </p:blipFill>
                    <p:spPr bwMode="auto">
                      <a:xfrm>
                        <a:off x="2076450" y="333375"/>
                        <a:ext cx="8648700" cy="6291263"/>
                      </a:xfrm>
                      <a:prstGeom prst="rect">
                        <a:avLst/>
                      </a:prstGeom>
                      <a:noFill/>
                    </p:spPr>
                  </p:pic>
                </p:oleObj>
              </mc:Fallback>
            </mc:AlternateContent>
          </a:graphicData>
        </a:graphic>
      </p:graphicFrame>
    </p:spTree>
    <p:extLst>
      <p:ext uri="{BB962C8B-B14F-4D97-AF65-F5344CB8AC3E}">
        <p14:creationId xmlns:p14="http://schemas.microsoft.com/office/powerpoint/2010/main" val="2860329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b="1" dirty="0"/>
              <a:t>Analytic Technique</a:t>
            </a:r>
          </a:p>
        </p:txBody>
      </p:sp>
      <p:sp>
        <p:nvSpPr>
          <p:cNvPr id="8" name="Content Placeholder 7"/>
          <p:cNvSpPr>
            <a:spLocks noGrp="1"/>
          </p:cNvSpPr>
          <p:nvPr>
            <p:ph idx="1"/>
          </p:nvPr>
        </p:nvSpPr>
        <p:spPr>
          <a:xfrm>
            <a:off x="751840" y="1600200"/>
            <a:ext cx="10830561" cy="4699000"/>
          </a:xfrm>
        </p:spPr>
        <p:txBody>
          <a:bodyPr>
            <a:normAutofit fontScale="77500" lnSpcReduction="20000"/>
          </a:bodyPr>
          <a:lstStyle/>
          <a:p>
            <a:r>
              <a:rPr lang="en-US" dirty="0"/>
              <a:t>Oaxaca-Blinder decomposition using multinomial logistic regression to attribute the percent of cohort change in care due to change in the following endowments:</a:t>
            </a:r>
          </a:p>
          <a:p>
            <a:pPr lvl="1"/>
            <a:r>
              <a:rPr lang="en-US" dirty="0"/>
              <a:t>Change in family factors</a:t>
            </a:r>
          </a:p>
          <a:p>
            <a:pPr lvl="1"/>
            <a:r>
              <a:rPr lang="en-US" dirty="0"/>
              <a:t>Change in resource factors</a:t>
            </a:r>
          </a:p>
          <a:p>
            <a:pPr lvl="1"/>
            <a:r>
              <a:rPr lang="en-US" dirty="0"/>
              <a:t>Unexplained change  </a:t>
            </a:r>
          </a:p>
          <a:p>
            <a:pPr lvl="1"/>
            <a:endParaRPr lang="en-US" dirty="0"/>
          </a:p>
          <a:p>
            <a:r>
              <a:rPr lang="en-US" dirty="0"/>
              <a:t>Multinomial contrasts with no care as reference group: </a:t>
            </a:r>
          </a:p>
          <a:p>
            <a:pPr lvl="1"/>
            <a:r>
              <a:rPr lang="en-US" i="1" dirty="0"/>
              <a:t>No care vs. part-time care</a:t>
            </a:r>
          </a:p>
          <a:p>
            <a:pPr lvl="1"/>
            <a:r>
              <a:rPr lang="en-US" i="1" dirty="0"/>
              <a:t>No care vs. full-time care</a:t>
            </a:r>
            <a:endParaRPr lang="en-US" dirty="0"/>
          </a:p>
          <a:p>
            <a:pPr lvl="1"/>
            <a:endParaRPr lang="en-US" i="1" dirty="0"/>
          </a:p>
          <a:p>
            <a:r>
              <a:rPr lang="en-US" dirty="0"/>
              <a:t>O-B decomposition posits the counter-factual of what the 2018 cohort would be if it resembled the 2001 cohort on salient endowments.</a:t>
            </a:r>
          </a:p>
        </p:txBody>
      </p:sp>
    </p:spTree>
    <p:extLst>
      <p:ext uri="{BB962C8B-B14F-4D97-AF65-F5344CB8AC3E}">
        <p14:creationId xmlns:p14="http://schemas.microsoft.com/office/powerpoint/2010/main" val="1094246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630" y="234315"/>
            <a:ext cx="11009630" cy="1143000"/>
          </a:xfrm>
        </p:spPr>
        <p:txBody>
          <a:bodyPr>
            <a:noAutofit/>
          </a:bodyPr>
          <a:lstStyle/>
          <a:p>
            <a:pPr algn="ctr"/>
            <a:r>
              <a:rPr lang="en-US" sz="3600" b="1" dirty="0"/>
              <a:t>Operationalizing Cohort Change in Grandmothers Caregiving for Grandchildren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9822592"/>
              </p:ext>
            </p:extLst>
          </p:nvPr>
        </p:nvGraphicFramePr>
        <p:xfrm>
          <a:off x="287291" y="1653540"/>
          <a:ext cx="11904709" cy="4547235"/>
        </p:xfrm>
        <a:graphic>
          <a:graphicData uri="http://schemas.openxmlformats.org/drawingml/2006/table">
            <a:tbl>
              <a:tblPr firstRow="1" bandRow="1">
                <a:tableStyleId>{5C22544A-7EE6-4342-B048-85BDC9FD1C3A}</a:tableStyleId>
              </a:tblPr>
              <a:tblGrid>
                <a:gridCol w="3880048">
                  <a:extLst>
                    <a:ext uri="{9D8B030D-6E8A-4147-A177-3AD203B41FA5}">
                      <a16:colId xmlns:a16="http://schemas.microsoft.com/office/drawing/2014/main" val="20000"/>
                    </a:ext>
                  </a:extLst>
                </a:gridCol>
                <a:gridCol w="4114760">
                  <a:extLst>
                    <a:ext uri="{9D8B030D-6E8A-4147-A177-3AD203B41FA5}">
                      <a16:colId xmlns:a16="http://schemas.microsoft.com/office/drawing/2014/main" val="20002"/>
                    </a:ext>
                  </a:extLst>
                </a:gridCol>
                <a:gridCol w="3909901">
                  <a:extLst>
                    <a:ext uri="{9D8B030D-6E8A-4147-A177-3AD203B41FA5}">
                      <a16:colId xmlns:a16="http://schemas.microsoft.com/office/drawing/2014/main" val="20003"/>
                    </a:ext>
                  </a:extLst>
                </a:gridCol>
              </a:tblGrid>
              <a:tr h="1250858">
                <a:tc>
                  <a:txBody>
                    <a:bodyPr/>
                    <a:lstStyle/>
                    <a:p>
                      <a:endParaRPr lang="en-US" sz="2800" dirty="0"/>
                    </a:p>
                  </a:txBody>
                  <a:tcPr/>
                </a:tc>
                <a:tc>
                  <a:txBody>
                    <a:bodyPr/>
                    <a:lstStyle/>
                    <a:p>
                      <a:pPr algn="ctr"/>
                      <a:r>
                        <a:rPr lang="en-US" sz="2800" dirty="0">
                          <a:solidFill>
                            <a:schemeClr val="bg1"/>
                          </a:solidFill>
                        </a:rPr>
                        <a:t>Part-time</a:t>
                      </a:r>
                      <a:r>
                        <a:rPr lang="en-US" sz="2800" baseline="0" dirty="0">
                          <a:solidFill>
                            <a:schemeClr val="bg1"/>
                          </a:solidFill>
                        </a:rPr>
                        <a:t> Care </a:t>
                      </a:r>
                    </a:p>
                    <a:p>
                      <a:pPr algn="ctr"/>
                      <a:r>
                        <a:rPr lang="en-US" sz="2800" baseline="0" dirty="0">
                          <a:solidFill>
                            <a:schemeClr val="bg1"/>
                          </a:solidFill>
                        </a:rPr>
                        <a:t>(vs No Care)</a:t>
                      </a:r>
                      <a:endParaRPr lang="en-US" sz="2800" dirty="0">
                        <a:solidFill>
                          <a:schemeClr val="bg1"/>
                        </a:solidFill>
                      </a:endParaRPr>
                    </a:p>
                  </a:txBody>
                  <a:tcPr/>
                </a:tc>
                <a:tc>
                  <a:txBody>
                    <a:bodyPr/>
                    <a:lstStyle/>
                    <a:p>
                      <a:pPr algn="ctr"/>
                      <a:r>
                        <a:rPr lang="en-US" sz="2800" dirty="0">
                          <a:solidFill>
                            <a:schemeClr val="bg1"/>
                          </a:solidFill>
                        </a:rPr>
                        <a:t>Full-time</a:t>
                      </a:r>
                      <a:r>
                        <a:rPr lang="en-US" sz="2800" baseline="0" dirty="0">
                          <a:solidFill>
                            <a:schemeClr val="bg1"/>
                          </a:solidFill>
                        </a:rPr>
                        <a:t> Care </a:t>
                      </a:r>
                    </a:p>
                    <a:p>
                      <a:pPr algn="ctr"/>
                      <a:r>
                        <a:rPr lang="en-US" sz="2800" baseline="0" dirty="0">
                          <a:solidFill>
                            <a:schemeClr val="bg1"/>
                          </a:solidFill>
                        </a:rPr>
                        <a:t>(vs No Care)</a:t>
                      </a:r>
                      <a:endParaRPr lang="en-US" sz="2800" dirty="0">
                        <a:solidFill>
                          <a:schemeClr val="bg1"/>
                        </a:solidFill>
                      </a:endParaRPr>
                    </a:p>
                  </a:txBody>
                  <a:tcPr/>
                </a:tc>
                <a:extLst>
                  <a:ext uri="{0D108BD9-81ED-4DB2-BD59-A6C34878D82A}">
                    <a16:rowId xmlns:a16="http://schemas.microsoft.com/office/drawing/2014/main" val="10000"/>
                  </a:ext>
                </a:extLst>
              </a:tr>
              <a:tr h="756821">
                <a:tc>
                  <a:txBody>
                    <a:bodyPr/>
                    <a:lstStyle/>
                    <a:p>
                      <a:r>
                        <a:rPr lang="en-US" sz="2800" dirty="0">
                          <a:solidFill>
                            <a:srgbClr val="000000"/>
                          </a:solidFill>
                        </a:rPr>
                        <a:t>2001 Cohort</a:t>
                      </a:r>
                    </a:p>
                  </a:txBody>
                  <a:tcPr/>
                </a:tc>
                <a:tc>
                  <a:txBody>
                    <a:bodyPr/>
                    <a:lstStyle/>
                    <a:p>
                      <a:pPr algn="l"/>
                      <a:r>
                        <a:rPr lang="en-US" sz="3200" dirty="0">
                          <a:solidFill>
                            <a:srgbClr val="000000"/>
                          </a:solidFill>
                        </a:rPr>
                        <a:t>             55.4%</a:t>
                      </a:r>
                    </a:p>
                  </a:txBody>
                  <a:tcPr/>
                </a:tc>
                <a:tc>
                  <a:txBody>
                    <a:bodyPr/>
                    <a:lstStyle/>
                    <a:p>
                      <a:pPr algn="l"/>
                      <a:r>
                        <a:rPr lang="en-US" sz="3200" dirty="0">
                          <a:solidFill>
                            <a:srgbClr val="000000"/>
                          </a:solidFill>
                        </a:rPr>
                        <a:t>            31.8%</a:t>
                      </a:r>
                    </a:p>
                  </a:txBody>
                  <a:tcPr/>
                </a:tc>
                <a:extLst>
                  <a:ext uri="{0D108BD9-81ED-4DB2-BD59-A6C34878D82A}">
                    <a16:rowId xmlns:a16="http://schemas.microsoft.com/office/drawing/2014/main" val="10002"/>
                  </a:ext>
                </a:extLst>
              </a:tr>
              <a:tr h="7568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rPr>
                        <a:t>2018 Cohort</a:t>
                      </a:r>
                    </a:p>
                  </a:txBody>
                  <a:tcPr/>
                </a:tc>
                <a:tc>
                  <a:txBody>
                    <a:bodyPr/>
                    <a:lstStyle/>
                    <a:p>
                      <a:pPr algn="l"/>
                      <a:r>
                        <a:rPr lang="en-US" sz="3200" dirty="0">
                          <a:solidFill>
                            <a:srgbClr val="000000"/>
                          </a:solidFill>
                        </a:rPr>
                        <a:t>             22.3%</a:t>
                      </a:r>
                    </a:p>
                  </a:txBody>
                  <a:tcPr/>
                </a:tc>
                <a:tc>
                  <a:txBody>
                    <a:bodyPr/>
                    <a:lstStyle/>
                    <a:p>
                      <a:pPr algn="l"/>
                      <a:r>
                        <a:rPr lang="en-US" sz="3200" dirty="0">
                          <a:solidFill>
                            <a:srgbClr val="000000"/>
                          </a:solidFill>
                        </a:rPr>
                        <a:t>            43.0%</a:t>
                      </a:r>
                    </a:p>
                  </a:txBody>
                  <a:tcPr/>
                </a:tc>
                <a:extLst>
                  <a:ext uri="{0D108BD9-81ED-4DB2-BD59-A6C34878D82A}">
                    <a16:rowId xmlns:a16="http://schemas.microsoft.com/office/drawing/2014/main" val="2128160568"/>
                  </a:ext>
                </a:extLst>
              </a:tr>
              <a:tr h="1782735">
                <a:tc>
                  <a:txBody>
                    <a:bodyPr/>
                    <a:lstStyle/>
                    <a:p>
                      <a:r>
                        <a:rPr lang="en-US" sz="2800" dirty="0">
                          <a:solidFill>
                            <a:srgbClr val="000000"/>
                          </a:solidFill>
                        </a:rPr>
                        <a:t>Cohort Change</a:t>
                      </a:r>
                    </a:p>
                    <a:p>
                      <a:r>
                        <a:rPr lang="en-US" sz="2800" dirty="0">
                          <a:solidFill>
                            <a:srgbClr val="000000"/>
                          </a:solidFill>
                        </a:rPr>
                        <a:t>(2001</a:t>
                      </a:r>
                      <a:r>
                        <a:rPr lang="en-US" sz="2800" dirty="0">
                          <a:solidFill>
                            <a:srgbClr val="000000"/>
                          </a:solidFill>
                          <a:sym typeface="Wingdings" panose="05000000000000000000" pitchFamily="2" charset="2"/>
                        </a:rPr>
                        <a:t>2018)</a:t>
                      </a:r>
                      <a:endParaRPr lang="en-US" sz="2800" dirty="0">
                        <a:solidFill>
                          <a:srgbClr val="000000"/>
                        </a:solidFill>
                      </a:endParaRPr>
                    </a:p>
                  </a:txBody>
                  <a:tcPr/>
                </a:tc>
                <a:tc>
                  <a:txBody>
                    <a:bodyPr/>
                    <a:lstStyle/>
                    <a:p>
                      <a:pPr marL="0" indent="0" algn="l">
                        <a:buFontTx/>
                        <a:buNone/>
                      </a:pPr>
                      <a:r>
                        <a:rPr lang="en-US" sz="3200" dirty="0">
                          <a:solidFill>
                            <a:srgbClr val="000000"/>
                          </a:solidFill>
                        </a:rPr>
                        <a:t>           -33.0%</a:t>
                      </a:r>
                    </a:p>
                    <a:p>
                      <a:pPr marL="0" indent="0" algn="l">
                        <a:buFontTx/>
                        <a:buNone/>
                      </a:pPr>
                      <a:endParaRPr lang="en-US" sz="3200" dirty="0">
                        <a:solidFill>
                          <a:srgbClr val="000000"/>
                        </a:solidFill>
                      </a:endParaRPr>
                    </a:p>
                  </a:txBody>
                  <a:tcPr/>
                </a:tc>
                <a:tc>
                  <a:txBody>
                    <a:bodyPr/>
                    <a:lstStyle/>
                    <a:p>
                      <a:pPr algn="l"/>
                      <a:r>
                        <a:rPr lang="en-US" sz="3200" dirty="0">
                          <a:solidFill>
                            <a:srgbClr val="000000"/>
                          </a:solidFill>
                        </a:rPr>
                        <a:t>          +11.2%</a:t>
                      </a:r>
                    </a:p>
                    <a:p>
                      <a:pPr algn="l"/>
                      <a:endParaRPr lang="en-US" sz="3200" dirty="0">
                        <a:solidFill>
                          <a:srgbClr val="000000"/>
                        </a:solidFill>
                      </a:endParaRPr>
                    </a:p>
                  </a:txBody>
                  <a:tcPr/>
                </a:tc>
                <a:extLst>
                  <a:ext uri="{0D108BD9-81ED-4DB2-BD59-A6C34878D82A}">
                    <a16:rowId xmlns:a16="http://schemas.microsoft.com/office/drawing/2014/main" val="523391901"/>
                  </a:ext>
                </a:extLst>
              </a:tr>
            </a:tbl>
          </a:graphicData>
        </a:graphic>
      </p:graphicFrame>
    </p:spTree>
    <p:extLst>
      <p:ext uri="{BB962C8B-B14F-4D97-AF65-F5344CB8AC3E}">
        <p14:creationId xmlns:p14="http://schemas.microsoft.com/office/powerpoint/2010/main" val="1080375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C9FC6BF-12EA-A906-FC6E-062901AE046E}"/>
              </a:ext>
            </a:extLst>
          </p:cNvPr>
          <p:cNvSpPr>
            <a:spLocks noGrp="1"/>
          </p:cNvSpPr>
          <p:nvPr>
            <p:ph idx="1"/>
          </p:nvPr>
        </p:nvSpPr>
        <p:spPr>
          <a:xfrm>
            <a:off x="1380381" y="1600201"/>
            <a:ext cx="10202020" cy="4581524"/>
          </a:xfrm>
        </p:spPr>
        <p:txBody>
          <a:bodyPr>
            <a:normAutofit fontScale="85000" lnSpcReduction="20000"/>
          </a:bodyPr>
          <a:lstStyle/>
          <a:p>
            <a:r>
              <a:rPr lang="en-US" dirty="0"/>
              <a:t>Family variables</a:t>
            </a:r>
          </a:p>
          <a:p>
            <a:pPr lvl="1"/>
            <a:r>
              <a:rPr lang="en-US" dirty="0"/>
              <a:t>Number of children (up to five)</a:t>
            </a:r>
          </a:p>
          <a:p>
            <a:pPr lvl="1"/>
            <a:r>
              <a:rPr lang="en-US" dirty="0"/>
              <a:t>Number of grandchildren</a:t>
            </a:r>
          </a:p>
          <a:p>
            <a:pPr lvl="1"/>
            <a:r>
              <a:rPr lang="en-US" dirty="0"/>
              <a:t>Presence of migrant son</a:t>
            </a:r>
          </a:p>
          <a:p>
            <a:r>
              <a:rPr lang="en-US" dirty="0"/>
              <a:t>Health variables</a:t>
            </a:r>
          </a:p>
          <a:p>
            <a:pPr lvl="1"/>
            <a:r>
              <a:rPr lang="en-US" dirty="0"/>
              <a:t>Sum of nine functional limitations</a:t>
            </a:r>
          </a:p>
          <a:p>
            <a:pPr lvl="1"/>
            <a:r>
              <a:rPr lang="en-US" dirty="0"/>
              <a:t>Self-rated health</a:t>
            </a:r>
          </a:p>
          <a:p>
            <a:pPr lvl="1"/>
            <a:r>
              <a:rPr lang="en-US" dirty="0"/>
              <a:t>Age</a:t>
            </a:r>
          </a:p>
          <a:p>
            <a:r>
              <a:rPr lang="en-US" dirty="0"/>
              <a:t>Control variables</a:t>
            </a:r>
          </a:p>
          <a:p>
            <a:pPr lvl="1"/>
            <a:r>
              <a:rPr lang="en-US" dirty="0"/>
              <a:t>Any formal education</a:t>
            </a:r>
          </a:p>
          <a:p>
            <a:pPr lvl="1"/>
            <a:r>
              <a:rPr lang="en-US" dirty="0"/>
              <a:t>Widowed</a:t>
            </a:r>
          </a:p>
        </p:txBody>
      </p:sp>
      <p:sp>
        <p:nvSpPr>
          <p:cNvPr id="2" name="Title 1">
            <a:extLst>
              <a:ext uri="{FF2B5EF4-FFF2-40B4-BE49-F238E27FC236}">
                <a16:creationId xmlns:a16="http://schemas.microsoft.com/office/drawing/2014/main" id="{0ECC34D9-985B-06DE-4B63-B8090EE4C332}"/>
              </a:ext>
            </a:extLst>
          </p:cNvPr>
          <p:cNvSpPr>
            <a:spLocks noGrp="1"/>
          </p:cNvSpPr>
          <p:nvPr>
            <p:ph type="title"/>
          </p:nvPr>
        </p:nvSpPr>
        <p:spPr>
          <a:xfrm>
            <a:off x="1056530" y="104775"/>
            <a:ext cx="10621119" cy="1143000"/>
          </a:xfrm>
        </p:spPr>
        <p:txBody>
          <a:bodyPr>
            <a:noAutofit/>
          </a:bodyPr>
          <a:lstStyle/>
          <a:p>
            <a:pPr algn="ctr"/>
            <a:r>
              <a:rPr lang="en-US" sz="3200" b="1" dirty="0"/>
              <a:t>Family and Health Variable Clusters in O-B Analysis</a:t>
            </a:r>
          </a:p>
        </p:txBody>
      </p:sp>
    </p:spTree>
    <p:extLst>
      <p:ext uri="{BB962C8B-B14F-4D97-AF65-F5344CB8AC3E}">
        <p14:creationId xmlns:p14="http://schemas.microsoft.com/office/powerpoint/2010/main" val="3405482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CE79-18A7-FEE0-9B7A-1ECD459C5228}"/>
              </a:ext>
            </a:extLst>
          </p:cNvPr>
          <p:cNvSpPr>
            <a:spLocks noGrp="1"/>
          </p:cNvSpPr>
          <p:nvPr>
            <p:ph type="title"/>
          </p:nvPr>
        </p:nvSpPr>
        <p:spPr>
          <a:xfrm>
            <a:off x="243841" y="110067"/>
            <a:ext cx="11948159" cy="1143000"/>
          </a:xfrm>
        </p:spPr>
        <p:txBody>
          <a:bodyPr>
            <a:noAutofit/>
          </a:bodyPr>
          <a:lstStyle/>
          <a:p>
            <a:pPr algn="ctr"/>
            <a:r>
              <a:rPr lang="en-US" sz="2800" b="1" dirty="0"/>
              <a:t>Cohort (2001</a:t>
            </a:r>
            <a:r>
              <a:rPr lang="en-US" sz="2800" b="1" dirty="0">
                <a:sym typeface="Wingdings" panose="05000000000000000000" pitchFamily="2" charset="2"/>
              </a:rPr>
              <a:t></a:t>
            </a:r>
            <a:r>
              <a:rPr lang="en-US" sz="2800" b="1" dirty="0"/>
              <a:t>2018) Change in </a:t>
            </a:r>
            <a:r>
              <a:rPr lang="en-US" sz="2800" b="1" u="sng" dirty="0"/>
              <a:t>Part-time Caregiving </a:t>
            </a:r>
            <a:r>
              <a:rPr lang="en-US" sz="2800" b="1" dirty="0"/>
              <a:t>by Grandmothers: Endowment Effects</a:t>
            </a:r>
          </a:p>
        </p:txBody>
      </p:sp>
      <p:graphicFrame>
        <p:nvGraphicFramePr>
          <p:cNvPr id="5" name="Chart 4">
            <a:extLst>
              <a:ext uri="{FF2B5EF4-FFF2-40B4-BE49-F238E27FC236}">
                <a16:creationId xmlns:a16="http://schemas.microsoft.com/office/drawing/2014/main" id="{AEED8EB7-7F6D-D1B2-DE52-B6463AF843DB}"/>
              </a:ext>
            </a:extLst>
          </p:cNvPr>
          <p:cNvGraphicFramePr/>
          <p:nvPr>
            <p:extLst>
              <p:ext uri="{D42A27DB-BD31-4B8C-83A1-F6EECF244321}">
                <p14:modId xmlns:p14="http://schemas.microsoft.com/office/powerpoint/2010/main" val="2106958757"/>
              </p:ext>
            </p:extLst>
          </p:nvPr>
        </p:nvGraphicFramePr>
        <p:xfrm>
          <a:off x="1143057" y="1168399"/>
          <a:ext cx="9357132" cy="55795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0674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CE79-18A7-FEE0-9B7A-1ECD459C5228}"/>
              </a:ext>
            </a:extLst>
          </p:cNvPr>
          <p:cNvSpPr>
            <a:spLocks noGrp="1"/>
          </p:cNvSpPr>
          <p:nvPr>
            <p:ph type="title"/>
          </p:nvPr>
        </p:nvSpPr>
        <p:spPr>
          <a:xfrm>
            <a:off x="243841" y="110067"/>
            <a:ext cx="11948159" cy="1143000"/>
          </a:xfrm>
        </p:spPr>
        <p:txBody>
          <a:bodyPr>
            <a:noAutofit/>
          </a:bodyPr>
          <a:lstStyle/>
          <a:p>
            <a:pPr algn="ctr"/>
            <a:r>
              <a:rPr lang="en-US" sz="2800" b="1" dirty="0"/>
              <a:t>Cohort (2001</a:t>
            </a:r>
            <a:r>
              <a:rPr lang="en-US" sz="2800" b="1" dirty="0">
                <a:sym typeface="Wingdings" panose="05000000000000000000" pitchFamily="2" charset="2"/>
              </a:rPr>
              <a:t></a:t>
            </a:r>
            <a:r>
              <a:rPr lang="en-US" sz="2800" b="1" dirty="0"/>
              <a:t>2018) Change in </a:t>
            </a:r>
            <a:r>
              <a:rPr lang="en-US" sz="2800" b="1" u="sng" dirty="0"/>
              <a:t>Part-time Caregiving </a:t>
            </a:r>
            <a:r>
              <a:rPr lang="en-US" sz="2800" b="1" dirty="0"/>
              <a:t>by Grandmothers: Endowment Effects</a:t>
            </a:r>
          </a:p>
        </p:txBody>
      </p:sp>
      <p:graphicFrame>
        <p:nvGraphicFramePr>
          <p:cNvPr id="5" name="Chart 4">
            <a:extLst>
              <a:ext uri="{FF2B5EF4-FFF2-40B4-BE49-F238E27FC236}">
                <a16:creationId xmlns:a16="http://schemas.microsoft.com/office/drawing/2014/main" id="{AEED8EB7-7F6D-D1B2-DE52-B6463AF843DB}"/>
              </a:ext>
            </a:extLst>
          </p:cNvPr>
          <p:cNvGraphicFramePr/>
          <p:nvPr>
            <p:extLst>
              <p:ext uri="{D42A27DB-BD31-4B8C-83A1-F6EECF244321}">
                <p14:modId xmlns:p14="http://schemas.microsoft.com/office/powerpoint/2010/main" val="4226267951"/>
              </p:ext>
            </p:extLst>
          </p:nvPr>
        </p:nvGraphicFramePr>
        <p:xfrm>
          <a:off x="1143057" y="1168399"/>
          <a:ext cx="9357132" cy="55795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2390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CE79-18A7-FEE0-9B7A-1ECD459C5228}"/>
              </a:ext>
            </a:extLst>
          </p:cNvPr>
          <p:cNvSpPr>
            <a:spLocks noGrp="1"/>
          </p:cNvSpPr>
          <p:nvPr>
            <p:ph type="title"/>
          </p:nvPr>
        </p:nvSpPr>
        <p:spPr>
          <a:xfrm>
            <a:off x="243841" y="110067"/>
            <a:ext cx="11948159" cy="1143000"/>
          </a:xfrm>
        </p:spPr>
        <p:txBody>
          <a:bodyPr>
            <a:noAutofit/>
          </a:bodyPr>
          <a:lstStyle/>
          <a:p>
            <a:pPr algn="ctr"/>
            <a:r>
              <a:rPr lang="en-US" sz="2800" b="1" dirty="0"/>
              <a:t>Cohort (2001</a:t>
            </a:r>
            <a:r>
              <a:rPr lang="en-US" sz="2800" b="1" dirty="0">
                <a:sym typeface="Wingdings" panose="05000000000000000000" pitchFamily="2" charset="2"/>
              </a:rPr>
              <a:t></a:t>
            </a:r>
            <a:r>
              <a:rPr lang="en-US" sz="2800" b="1" dirty="0"/>
              <a:t>2018) Change in </a:t>
            </a:r>
            <a:r>
              <a:rPr lang="en-US" sz="2800" b="1" u="sng" dirty="0"/>
              <a:t>Part-time Caregiving </a:t>
            </a:r>
            <a:r>
              <a:rPr lang="en-US" sz="2800" b="1" dirty="0"/>
              <a:t>by Grandmothers: Endowment Effects</a:t>
            </a:r>
          </a:p>
        </p:txBody>
      </p:sp>
      <p:graphicFrame>
        <p:nvGraphicFramePr>
          <p:cNvPr id="5" name="Chart 4">
            <a:extLst>
              <a:ext uri="{FF2B5EF4-FFF2-40B4-BE49-F238E27FC236}">
                <a16:creationId xmlns:a16="http://schemas.microsoft.com/office/drawing/2014/main" id="{AEED8EB7-7F6D-D1B2-DE52-B6463AF843DB}"/>
              </a:ext>
            </a:extLst>
          </p:cNvPr>
          <p:cNvGraphicFramePr/>
          <p:nvPr>
            <p:extLst>
              <p:ext uri="{D42A27DB-BD31-4B8C-83A1-F6EECF244321}">
                <p14:modId xmlns:p14="http://schemas.microsoft.com/office/powerpoint/2010/main" val="3689304398"/>
              </p:ext>
            </p:extLst>
          </p:nvPr>
        </p:nvGraphicFramePr>
        <p:xfrm>
          <a:off x="1143057" y="1168399"/>
          <a:ext cx="9357132" cy="55795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9335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CE79-18A7-FEE0-9B7A-1ECD459C5228}"/>
              </a:ext>
            </a:extLst>
          </p:cNvPr>
          <p:cNvSpPr>
            <a:spLocks noGrp="1"/>
          </p:cNvSpPr>
          <p:nvPr>
            <p:ph type="title"/>
          </p:nvPr>
        </p:nvSpPr>
        <p:spPr>
          <a:xfrm>
            <a:off x="243841" y="110067"/>
            <a:ext cx="11948159" cy="1143000"/>
          </a:xfrm>
        </p:spPr>
        <p:txBody>
          <a:bodyPr>
            <a:noAutofit/>
          </a:bodyPr>
          <a:lstStyle/>
          <a:p>
            <a:pPr algn="ctr"/>
            <a:r>
              <a:rPr lang="en-US" sz="2800" b="1" dirty="0"/>
              <a:t>Cohort (2001</a:t>
            </a:r>
            <a:r>
              <a:rPr lang="en-US" sz="2800" b="1" dirty="0">
                <a:sym typeface="Wingdings" panose="05000000000000000000" pitchFamily="2" charset="2"/>
              </a:rPr>
              <a:t></a:t>
            </a:r>
            <a:r>
              <a:rPr lang="en-US" sz="2800" b="1" dirty="0"/>
              <a:t>2018) Change in </a:t>
            </a:r>
            <a:r>
              <a:rPr lang="en-US" sz="2800" b="1" u="sng" dirty="0"/>
              <a:t>Full-time Caregiving </a:t>
            </a:r>
            <a:r>
              <a:rPr lang="en-US" sz="2800" b="1" dirty="0"/>
              <a:t>by Grandmothers: Endowment Effects</a:t>
            </a:r>
          </a:p>
        </p:txBody>
      </p:sp>
      <p:graphicFrame>
        <p:nvGraphicFramePr>
          <p:cNvPr id="5" name="Chart 4">
            <a:extLst>
              <a:ext uri="{FF2B5EF4-FFF2-40B4-BE49-F238E27FC236}">
                <a16:creationId xmlns:a16="http://schemas.microsoft.com/office/drawing/2014/main" id="{AEED8EB7-7F6D-D1B2-DE52-B6463AF843DB}"/>
              </a:ext>
            </a:extLst>
          </p:cNvPr>
          <p:cNvGraphicFramePr/>
          <p:nvPr>
            <p:extLst>
              <p:ext uri="{D42A27DB-BD31-4B8C-83A1-F6EECF244321}">
                <p14:modId xmlns:p14="http://schemas.microsoft.com/office/powerpoint/2010/main" val="1776170931"/>
              </p:ext>
            </p:extLst>
          </p:nvPr>
        </p:nvGraphicFramePr>
        <p:xfrm>
          <a:off x="1143057" y="1168399"/>
          <a:ext cx="9357132" cy="55795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448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Changing Conditions in China</a:t>
            </a:r>
          </a:p>
        </p:txBody>
      </p:sp>
      <p:sp>
        <p:nvSpPr>
          <p:cNvPr id="7" name="Content Placeholder 6"/>
          <p:cNvSpPr>
            <a:spLocks noGrp="1"/>
          </p:cNvSpPr>
          <p:nvPr>
            <p:ph idx="1"/>
          </p:nvPr>
        </p:nvSpPr>
        <p:spPr>
          <a:xfrm>
            <a:off x="780307" y="1619250"/>
            <a:ext cx="10478244" cy="4248149"/>
          </a:xfrm>
        </p:spPr>
        <p:txBody>
          <a:bodyPr>
            <a:normAutofit fontScale="92500" lnSpcReduction="20000"/>
          </a:bodyPr>
          <a:lstStyle/>
          <a:p>
            <a:r>
              <a:rPr lang="en-US" dirty="0"/>
              <a:t>Grandparents in rural China have been documented as providing both intense and casual caregiving to their grandchildren, much of this driven by large internal rural-urban migration of the working age population and leading to “left behind” grandchildren.</a:t>
            </a:r>
          </a:p>
          <a:p>
            <a:endParaRPr lang="en-US" dirty="0"/>
          </a:p>
          <a:p>
            <a:r>
              <a:rPr lang="en-US" dirty="0"/>
              <a:t>Personal and social circumstances of grandparents in China have changed in recent years, some enhancing the capacity to provide care (better health) and others reducing the demand to provide care (smaller families). </a:t>
            </a:r>
          </a:p>
          <a:p>
            <a:endParaRPr lang="en-US" dirty="0"/>
          </a:p>
          <a:p>
            <a:endParaRPr lang="en-US" dirty="0"/>
          </a:p>
        </p:txBody>
      </p:sp>
    </p:spTree>
    <p:extLst>
      <p:ext uri="{BB962C8B-B14F-4D97-AF65-F5344CB8AC3E}">
        <p14:creationId xmlns:p14="http://schemas.microsoft.com/office/powerpoint/2010/main" val="3939123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CE79-18A7-FEE0-9B7A-1ECD459C5228}"/>
              </a:ext>
            </a:extLst>
          </p:cNvPr>
          <p:cNvSpPr>
            <a:spLocks noGrp="1"/>
          </p:cNvSpPr>
          <p:nvPr>
            <p:ph type="title"/>
          </p:nvPr>
        </p:nvSpPr>
        <p:spPr>
          <a:xfrm>
            <a:off x="243841" y="110067"/>
            <a:ext cx="11948159" cy="1143000"/>
          </a:xfrm>
        </p:spPr>
        <p:txBody>
          <a:bodyPr>
            <a:noAutofit/>
          </a:bodyPr>
          <a:lstStyle/>
          <a:p>
            <a:pPr algn="ctr"/>
            <a:r>
              <a:rPr lang="en-US" sz="2800" b="1" dirty="0"/>
              <a:t>Cohort (2001</a:t>
            </a:r>
            <a:r>
              <a:rPr lang="en-US" sz="2800" b="1" dirty="0">
                <a:sym typeface="Wingdings" panose="05000000000000000000" pitchFamily="2" charset="2"/>
              </a:rPr>
              <a:t></a:t>
            </a:r>
            <a:r>
              <a:rPr lang="en-US" sz="2800" b="1" dirty="0"/>
              <a:t>2018) Change in </a:t>
            </a:r>
            <a:r>
              <a:rPr lang="en-US" sz="2800" b="1" u="sng" dirty="0"/>
              <a:t>Full-time Caregiving </a:t>
            </a:r>
            <a:r>
              <a:rPr lang="en-US" sz="2800" b="1" dirty="0"/>
              <a:t>by Grandmothers: Endowment Effects</a:t>
            </a:r>
          </a:p>
        </p:txBody>
      </p:sp>
      <p:graphicFrame>
        <p:nvGraphicFramePr>
          <p:cNvPr id="5" name="Chart 4">
            <a:extLst>
              <a:ext uri="{FF2B5EF4-FFF2-40B4-BE49-F238E27FC236}">
                <a16:creationId xmlns:a16="http://schemas.microsoft.com/office/drawing/2014/main" id="{AEED8EB7-7F6D-D1B2-DE52-B6463AF843DB}"/>
              </a:ext>
            </a:extLst>
          </p:cNvPr>
          <p:cNvGraphicFramePr/>
          <p:nvPr>
            <p:extLst>
              <p:ext uri="{D42A27DB-BD31-4B8C-83A1-F6EECF244321}">
                <p14:modId xmlns:p14="http://schemas.microsoft.com/office/powerpoint/2010/main" val="3609927412"/>
              </p:ext>
            </p:extLst>
          </p:nvPr>
        </p:nvGraphicFramePr>
        <p:xfrm>
          <a:off x="1143057" y="1168399"/>
          <a:ext cx="9357132" cy="55795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2303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1CE79-18A7-FEE0-9B7A-1ECD459C5228}"/>
              </a:ext>
            </a:extLst>
          </p:cNvPr>
          <p:cNvSpPr>
            <a:spLocks noGrp="1"/>
          </p:cNvSpPr>
          <p:nvPr>
            <p:ph type="title"/>
          </p:nvPr>
        </p:nvSpPr>
        <p:spPr>
          <a:xfrm>
            <a:off x="243841" y="110067"/>
            <a:ext cx="11948159" cy="1143000"/>
          </a:xfrm>
        </p:spPr>
        <p:txBody>
          <a:bodyPr>
            <a:noAutofit/>
          </a:bodyPr>
          <a:lstStyle/>
          <a:p>
            <a:pPr algn="ctr"/>
            <a:r>
              <a:rPr lang="en-US" sz="2800" b="1" dirty="0"/>
              <a:t>Cohort (2001</a:t>
            </a:r>
            <a:r>
              <a:rPr lang="en-US" sz="2800" b="1" dirty="0">
                <a:sym typeface="Wingdings" panose="05000000000000000000" pitchFamily="2" charset="2"/>
              </a:rPr>
              <a:t></a:t>
            </a:r>
            <a:r>
              <a:rPr lang="en-US" sz="2800" b="1" dirty="0"/>
              <a:t>2018) Change in </a:t>
            </a:r>
            <a:r>
              <a:rPr lang="en-US" sz="2800" b="1" u="sng" dirty="0"/>
              <a:t>Full-time Caregiving </a:t>
            </a:r>
            <a:r>
              <a:rPr lang="en-US" sz="2800" b="1" dirty="0"/>
              <a:t>by Grandmothers: Endowment Effects</a:t>
            </a:r>
          </a:p>
        </p:txBody>
      </p:sp>
      <p:graphicFrame>
        <p:nvGraphicFramePr>
          <p:cNvPr id="5" name="Chart 4">
            <a:extLst>
              <a:ext uri="{FF2B5EF4-FFF2-40B4-BE49-F238E27FC236}">
                <a16:creationId xmlns:a16="http://schemas.microsoft.com/office/drawing/2014/main" id="{AEED8EB7-7F6D-D1B2-DE52-B6463AF843DB}"/>
              </a:ext>
            </a:extLst>
          </p:cNvPr>
          <p:cNvGraphicFramePr/>
          <p:nvPr>
            <p:extLst>
              <p:ext uri="{D42A27DB-BD31-4B8C-83A1-F6EECF244321}">
                <p14:modId xmlns:p14="http://schemas.microsoft.com/office/powerpoint/2010/main" val="1341787730"/>
              </p:ext>
            </p:extLst>
          </p:nvPr>
        </p:nvGraphicFramePr>
        <p:xfrm>
          <a:off x="1143057" y="1168399"/>
          <a:ext cx="9357132" cy="55795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7531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Title 1"/>
          <p:cNvSpPr>
            <a:spLocks noGrp="1"/>
          </p:cNvSpPr>
          <p:nvPr>
            <p:ph type="title"/>
          </p:nvPr>
        </p:nvSpPr>
        <p:spPr>
          <a:xfrm>
            <a:off x="1981200" y="0"/>
            <a:ext cx="8229600" cy="1143000"/>
          </a:xfrm>
        </p:spPr>
        <p:txBody>
          <a:bodyPr/>
          <a:lstStyle/>
          <a:p>
            <a:pPr algn="ctr"/>
            <a:r>
              <a:rPr lang="en-US" b="1" dirty="0"/>
              <a:t>Summary</a:t>
            </a:r>
          </a:p>
        </p:txBody>
      </p:sp>
      <p:sp>
        <p:nvSpPr>
          <p:cNvPr id="3" name="Content Placeholder 2"/>
          <p:cNvSpPr>
            <a:spLocks noGrp="1"/>
          </p:cNvSpPr>
          <p:nvPr>
            <p:ph idx="1"/>
          </p:nvPr>
        </p:nvSpPr>
        <p:spPr>
          <a:xfrm>
            <a:off x="782319" y="1318896"/>
            <a:ext cx="10190481" cy="4525963"/>
          </a:xfrm>
        </p:spPr>
        <p:txBody>
          <a:bodyPr/>
          <a:lstStyle/>
          <a:p>
            <a:r>
              <a:rPr lang="en-US" dirty="0"/>
              <a:t>Rural Chinese grandparents between 2001 and 2018 were </a:t>
            </a:r>
          </a:p>
          <a:p>
            <a:pPr lvl="1"/>
            <a:r>
              <a:rPr lang="en-US" dirty="0"/>
              <a:t>Less likely to provide moderate amounts of care partly because of </a:t>
            </a:r>
            <a:r>
              <a:rPr lang="en-US" i="1" dirty="0"/>
              <a:t>reduced family demand </a:t>
            </a:r>
            <a:r>
              <a:rPr lang="en-US" dirty="0"/>
              <a:t>for their services </a:t>
            </a:r>
          </a:p>
          <a:p>
            <a:pPr lvl="1"/>
            <a:r>
              <a:rPr lang="en-US" dirty="0"/>
              <a:t>More likely to provide full-time custodial care because of their </a:t>
            </a:r>
            <a:r>
              <a:rPr lang="en-US" i="1" dirty="0"/>
              <a:t>improved capacity</a:t>
            </a:r>
            <a:r>
              <a:rPr lang="en-US" dirty="0"/>
              <a:t>.  Almost half of the increase in custodial care explained by health improvements.</a:t>
            </a:r>
          </a:p>
          <a:p>
            <a:pPr marL="0" indent="0">
              <a:buNone/>
            </a:pPr>
            <a:endParaRPr lang="en-US" sz="2800" dirty="0"/>
          </a:p>
          <a:p>
            <a:endParaRPr lang="en-US" sz="2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Title 1"/>
          <p:cNvSpPr>
            <a:spLocks noGrp="1"/>
          </p:cNvSpPr>
          <p:nvPr>
            <p:ph type="title"/>
          </p:nvPr>
        </p:nvSpPr>
        <p:spPr>
          <a:xfrm>
            <a:off x="751731" y="203201"/>
            <a:ext cx="10202020" cy="1143000"/>
          </a:xfrm>
        </p:spPr>
        <p:txBody>
          <a:bodyPr/>
          <a:lstStyle/>
          <a:p>
            <a:pPr algn="ctr"/>
            <a:r>
              <a:rPr lang="en-US" b="1" dirty="0"/>
              <a:t>Discussion</a:t>
            </a:r>
          </a:p>
        </p:txBody>
      </p:sp>
      <p:sp>
        <p:nvSpPr>
          <p:cNvPr id="340994" name="Content Placeholder 2"/>
          <p:cNvSpPr>
            <a:spLocks noGrp="1"/>
          </p:cNvSpPr>
          <p:nvPr>
            <p:ph idx="1"/>
          </p:nvPr>
        </p:nvSpPr>
        <p:spPr>
          <a:xfrm>
            <a:off x="1079609" y="1346201"/>
            <a:ext cx="9732010" cy="5237161"/>
          </a:xfrm>
        </p:spPr>
        <p:txBody>
          <a:bodyPr>
            <a:normAutofit fontScale="92500" lnSpcReduction="20000"/>
          </a:bodyPr>
          <a:lstStyle/>
          <a:p>
            <a:r>
              <a:rPr lang="en-US" sz="2800" dirty="0"/>
              <a:t>Health, social, and economic changes in China have both reduced and enhanced grandmothers’ involvement in the care of their grandchildren. Overall, care has declined, pointing to reduced need for grandparent care.</a:t>
            </a:r>
          </a:p>
          <a:p>
            <a:endParaRPr lang="en-US" sz="2800" dirty="0"/>
          </a:p>
          <a:p>
            <a:r>
              <a:rPr lang="en-US" sz="2800" dirty="0"/>
              <a:t>Health improvements explained most of the increase in custodial grandparenting. Rural Chinese grandparents are better equipped as custodial caregivers and valued assets for working children, even as opportunities for more casual caregiving have declined.</a:t>
            </a:r>
          </a:p>
          <a:p>
            <a:endParaRPr lang="en-US" sz="2800" dirty="0"/>
          </a:p>
          <a:p>
            <a:r>
              <a:rPr lang="en-US" sz="2800" dirty="0"/>
              <a:t>Suggests that economic growth in China over the last 20 years enabled by rural-urban migration of working age population has been sustained by focusing involvement of grandmothers in the care of their left-behind grandchildren.</a:t>
            </a:r>
          </a:p>
          <a:p>
            <a:endParaRPr lang="en-US" sz="2800"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09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099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09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CB2EB-A069-A910-2517-8C35025E90D4}"/>
              </a:ext>
            </a:extLst>
          </p:cNvPr>
          <p:cNvSpPr>
            <a:spLocks noGrp="1"/>
          </p:cNvSpPr>
          <p:nvPr>
            <p:ph type="title"/>
          </p:nvPr>
        </p:nvSpPr>
        <p:spPr>
          <a:xfrm>
            <a:off x="1313815" y="2647950"/>
            <a:ext cx="9564370" cy="1143000"/>
          </a:xfrm>
        </p:spPr>
        <p:txBody>
          <a:bodyPr>
            <a:noAutofit/>
          </a:bodyPr>
          <a:lstStyle/>
          <a:p>
            <a:r>
              <a:rPr lang="en-US" sz="3600" b="1" dirty="0">
                <a:latin typeface="Arial" panose="020B0604020202020204" pitchFamily="34" charset="0"/>
                <a:cs typeface="Arial" panose="020B0604020202020204" pitchFamily="34" charset="0"/>
              </a:rPr>
              <a:t>Thank you for listening!</a:t>
            </a:r>
            <a:br>
              <a:rPr lang="en-US" sz="28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We thank </a:t>
            </a:r>
            <a:r>
              <a:rPr lang="en-US" sz="2400" i="1" dirty="0">
                <a:solidFill>
                  <a:schemeClr val="tx1"/>
                </a:solidFill>
                <a:latin typeface="Arial" panose="020B0604020202020204" pitchFamily="34" charset="0"/>
                <a:cs typeface="Arial" panose="020B0604020202020204" pitchFamily="34" charset="0"/>
              </a:rPr>
              <a:t>the National Natural Science Foundation of China</a:t>
            </a:r>
            <a:r>
              <a:rPr lang="en-US" sz="2400" dirty="0">
                <a:solidFill>
                  <a:schemeClr val="tx1"/>
                </a:solidFill>
                <a:latin typeface="Arial" panose="020B0604020202020204" pitchFamily="34" charset="0"/>
                <a:cs typeface="Arial" panose="020B0604020202020204" pitchFamily="34" charset="0"/>
              </a:rPr>
              <a:t> (71573207, 72074177) and the </a:t>
            </a:r>
            <a:r>
              <a:rPr lang="en-US" sz="2400" i="1" dirty="0">
                <a:solidFill>
                  <a:schemeClr val="tx1"/>
                </a:solidFill>
                <a:latin typeface="Arial" panose="020B0604020202020204" pitchFamily="34" charset="0"/>
                <a:cs typeface="Arial" panose="020B0604020202020204" pitchFamily="34" charset="0"/>
              </a:rPr>
              <a:t>Fogarty International Center of the National Institutes of Health </a:t>
            </a:r>
            <a:r>
              <a:rPr lang="en-US" sz="2400" dirty="0">
                <a:solidFill>
                  <a:schemeClr val="tx1"/>
                </a:solidFill>
                <a:latin typeface="Arial" panose="020B0604020202020204" pitchFamily="34" charset="0"/>
                <a:cs typeface="Arial" panose="020B0604020202020204" pitchFamily="34" charset="0"/>
              </a:rPr>
              <a:t>(R03 TW01060) for funding this project.</a:t>
            </a: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Special thanks to Prof. Li Shuzhuo and his research team at Xi’an Jiaotong University for their collaboration and invaluable contribution to the data infrastructure of this project.</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3337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23DCA-0C0B-2943-BA69-DB0CA83C41FB}"/>
              </a:ext>
            </a:extLst>
          </p:cNvPr>
          <p:cNvSpPr>
            <a:spLocks noGrp="1"/>
          </p:cNvSpPr>
          <p:nvPr>
            <p:ph type="title"/>
          </p:nvPr>
        </p:nvSpPr>
        <p:spPr>
          <a:xfrm>
            <a:off x="2628158" y="-112158"/>
            <a:ext cx="7651515" cy="1143000"/>
          </a:xfrm>
        </p:spPr>
        <p:txBody>
          <a:bodyPr>
            <a:normAutofit/>
          </a:bodyPr>
          <a:lstStyle/>
          <a:p>
            <a:r>
              <a:rPr lang="en-US" sz="4000" b="1" dirty="0">
                <a:latin typeface="Arial" panose="020B0604020202020204" pitchFamily="34" charset="0"/>
                <a:cs typeface="Arial" panose="020B0604020202020204" pitchFamily="34" charset="0"/>
              </a:rPr>
              <a:t>Migration Streams in China</a:t>
            </a:r>
          </a:p>
        </p:txBody>
      </p:sp>
      <p:pic>
        <p:nvPicPr>
          <p:cNvPr id="4" name="Picture 3">
            <a:extLst>
              <a:ext uri="{FF2B5EF4-FFF2-40B4-BE49-F238E27FC236}">
                <a16:creationId xmlns:a16="http://schemas.microsoft.com/office/drawing/2014/main" id="{72FDCAE8-4E10-895A-3B44-1DDD76BB57BD}"/>
              </a:ext>
            </a:extLst>
          </p:cNvPr>
          <p:cNvPicPr>
            <a:picLocks noChangeAspect="1"/>
          </p:cNvPicPr>
          <p:nvPr/>
        </p:nvPicPr>
        <p:blipFill>
          <a:blip r:embed="rId2"/>
          <a:stretch>
            <a:fillRect/>
          </a:stretch>
        </p:blipFill>
        <p:spPr>
          <a:xfrm>
            <a:off x="2647207" y="1100137"/>
            <a:ext cx="6295778" cy="5386388"/>
          </a:xfrm>
          <a:prstGeom prst="rect">
            <a:avLst/>
          </a:prstGeom>
        </p:spPr>
      </p:pic>
      <p:sp>
        <p:nvSpPr>
          <p:cNvPr id="3" name="TextBox 2">
            <a:extLst>
              <a:ext uri="{FF2B5EF4-FFF2-40B4-BE49-F238E27FC236}">
                <a16:creationId xmlns:a16="http://schemas.microsoft.com/office/drawing/2014/main" id="{0DFD3F2B-F6C7-463A-1A81-A2514752C4E8}"/>
              </a:ext>
            </a:extLst>
          </p:cNvPr>
          <p:cNvSpPr txBox="1"/>
          <p:nvPr/>
        </p:nvSpPr>
        <p:spPr>
          <a:xfrm>
            <a:off x="2371726" y="6143625"/>
            <a:ext cx="698182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37933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Purpose of Research</a:t>
            </a:r>
          </a:p>
        </p:txBody>
      </p:sp>
      <p:sp>
        <p:nvSpPr>
          <p:cNvPr id="3" name="Content Placeholder 2"/>
          <p:cNvSpPr>
            <a:spLocks noGrp="1"/>
          </p:cNvSpPr>
          <p:nvPr>
            <p:ph idx="1"/>
          </p:nvPr>
        </p:nvSpPr>
        <p:spPr>
          <a:xfrm>
            <a:off x="866031" y="1628776"/>
            <a:ext cx="10202020" cy="3819148"/>
          </a:xfrm>
        </p:spPr>
        <p:txBody>
          <a:bodyPr>
            <a:normAutofit lnSpcReduction="10000"/>
          </a:bodyPr>
          <a:lstStyle/>
          <a:p>
            <a:r>
              <a:rPr lang="en-US" dirty="0"/>
              <a:t>To examine historical change in grandchild care by comparing two age-matched cohorts of Chinese grandparents 17 years apart</a:t>
            </a:r>
          </a:p>
          <a:p>
            <a:endParaRPr lang="en-US" dirty="0"/>
          </a:p>
          <a:p>
            <a:r>
              <a:rPr lang="en-US" dirty="0"/>
              <a:t>To identify the extent to which historical change in grandchild care is attributable to change in family conditions and change in health and other resources of grandparents</a:t>
            </a:r>
          </a:p>
          <a:p>
            <a:endParaRPr lang="en-US" dirty="0"/>
          </a:p>
        </p:txBody>
      </p:sp>
    </p:spTree>
    <p:extLst>
      <p:ext uri="{BB962C8B-B14F-4D97-AF65-F5344CB8AC3E}">
        <p14:creationId xmlns:p14="http://schemas.microsoft.com/office/powerpoint/2010/main" val="330347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Placeholder Timeline&#10;">
            <a:extLst>
              <a:ext uri="{FF2B5EF4-FFF2-40B4-BE49-F238E27FC236}">
                <a16:creationId xmlns:a16="http://schemas.microsoft.com/office/drawing/2014/main" id="{073C5A0D-DFE8-4C7D-834F-C6443FF17576}"/>
              </a:ext>
            </a:extLst>
          </p:cNvPr>
          <p:cNvGraphicFramePr/>
          <p:nvPr/>
        </p:nvGraphicFramePr>
        <p:xfrm>
          <a:off x="1477378" y="1745524"/>
          <a:ext cx="9190622" cy="3167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0785EED-B8B5-4E09-A0EC-8BD2CF133BA6}"/>
              </a:ext>
            </a:extLst>
          </p:cNvPr>
          <p:cNvSpPr>
            <a:spLocks noGrp="1"/>
          </p:cNvSpPr>
          <p:nvPr>
            <p:ph type="title"/>
          </p:nvPr>
        </p:nvSpPr>
        <p:spPr>
          <a:xfrm>
            <a:off x="1477378" y="298047"/>
            <a:ext cx="9399308" cy="1203859"/>
          </a:xfrm>
        </p:spPr>
        <p:txBody>
          <a:bodyPr>
            <a:noAutofit/>
          </a:bodyPr>
          <a:lstStyle/>
          <a:p>
            <a:pPr algn="ctr"/>
            <a:r>
              <a:rPr lang="en-US" sz="3600" b="1" dirty="0">
                <a:latin typeface="Arial" panose="020B0604020202020204" pitchFamily="34" charset="0"/>
                <a:cs typeface="Arial" panose="020B0604020202020204" pitchFamily="34" charset="0"/>
              </a:rPr>
              <a:t>Longitudinal Study of Older Adults in Anhui Province China</a:t>
            </a:r>
          </a:p>
        </p:txBody>
      </p:sp>
      <p:pic>
        <p:nvPicPr>
          <p:cNvPr id="4" name="Picture 2">
            <a:extLst>
              <a:ext uri="{FF2B5EF4-FFF2-40B4-BE49-F238E27FC236}">
                <a16:creationId xmlns:a16="http://schemas.microsoft.com/office/drawing/2014/main" id="{1595E6DC-68EB-A0BB-2EC5-18A81679FED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86198" y="4396201"/>
            <a:ext cx="2176086" cy="2160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399882C1-B418-0147-727D-B63E287D1B4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1281" y="4367883"/>
            <a:ext cx="2309437" cy="2185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0287D242-C805-00F4-B7DB-87946A461B38}"/>
              </a:ext>
            </a:extLst>
          </p:cNvPr>
          <p:cNvSpPr txBox="1"/>
          <p:nvPr/>
        </p:nvSpPr>
        <p:spPr>
          <a:xfrm>
            <a:off x="863352" y="1573026"/>
            <a:ext cx="11013688" cy="830997"/>
          </a:xfrm>
          <a:prstGeom prst="rect">
            <a:avLst/>
          </a:prstGeom>
          <a:noFill/>
        </p:spPr>
        <p:txBody>
          <a:bodyPr wrap="square">
            <a:spAutoFit/>
          </a:bodyPr>
          <a:lstStyle/>
          <a:p>
            <a:r>
              <a:rPr lang="en-US" sz="2400" dirty="0">
                <a:solidFill>
                  <a:prstClr val="black">
                    <a:lumMod val="65000"/>
                    <a:lumOff val="35000"/>
                  </a:prstClr>
                </a:solidFill>
                <a:latin typeface="Arial"/>
                <a:cs typeface="Arial"/>
              </a:rPr>
              <a:t>Random sample of 1,798 older adults (60+) in 2001 from rural villages in </a:t>
            </a:r>
            <a:r>
              <a:rPr lang="en-US" sz="2400" dirty="0" err="1">
                <a:solidFill>
                  <a:prstClr val="black">
                    <a:lumMod val="65000"/>
                    <a:lumOff val="35000"/>
                  </a:prstClr>
                </a:solidFill>
                <a:latin typeface="Arial"/>
                <a:cs typeface="Arial"/>
              </a:rPr>
              <a:t>Chaohu</a:t>
            </a:r>
            <a:r>
              <a:rPr lang="en-US" sz="2400" dirty="0">
                <a:solidFill>
                  <a:prstClr val="black">
                    <a:lumMod val="65000"/>
                    <a:lumOff val="35000"/>
                  </a:prstClr>
                </a:solidFill>
                <a:latin typeface="Arial"/>
                <a:cs typeface="Arial"/>
              </a:rPr>
              <a:t> region of Anhui Province surveyed over eight waves with replenishment </a:t>
            </a:r>
            <a:endParaRPr lang="en-US" sz="2400" dirty="0">
              <a:solidFill>
                <a:prstClr val="black"/>
              </a:solidFill>
              <a:latin typeface="Calibri"/>
            </a:endParaRPr>
          </a:p>
        </p:txBody>
      </p:sp>
      <p:pic>
        <p:nvPicPr>
          <p:cNvPr id="6" name="Picture 5">
            <a:extLst>
              <a:ext uri="{FF2B5EF4-FFF2-40B4-BE49-F238E27FC236}">
                <a16:creationId xmlns:a16="http://schemas.microsoft.com/office/drawing/2014/main" id="{0748AAD1-1887-3B59-D44E-DBC9B0E1F616}"/>
              </a:ext>
            </a:extLst>
          </p:cNvPr>
          <p:cNvPicPr>
            <a:picLocks noChangeAspect="1"/>
          </p:cNvPicPr>
          <p:nvPr/>
        </p:nvPicPr>
        <p:blipFill>
          <a:blip r:embed="rId9"/>
          <a:stretch>
            <a:fillRect/>
          </a:stretch>
        </p:blipFill>
        <p:spPr>
          <a:xfrm>
            <a:off x="8158883" y="4380366"/>
            <a:ext cx="2494829" cy="2179587"/>
          </a:xfrm>
          <a:prstGeom prst="rect">
            <a:avLst/>
          </a:prstGeom>
        </p:spPr>
      </p:pic>
    </p:spTree>
    <p:extLst>
      <p:ext uri="{BB962C8B-B14F-4D97-AF65-F5344CB8AC3E}">
        <p14:creationId xmlns:p14="http://schemas.microsoft.com/office/powerpoint/2010/main" val="715057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ChangeArrowheads="1"/>
          </p:cNvSpPr>
          <p:nvPr>
            <p:ph type="title" sz="quarter"/>
          </p:nvPr>
        </p:nvSpPr>
        <p:spPr>
          <a:xfrm>
            <a:off x="1061720" y="338138"/>
            <a:ext cx="7315200" cy="838200"/>
          </a:xfrm>
        </p:spPr>
        <p:txBody>
          <a:bodyPr/>
          <a:lstStyle/>
          <a:p>
            <a:r>
              <a:rPr lang="en-US" b="1" dirty="0">
                <a:cs typeface="Arial" charset="0"/>
              </a:rPr>
              <a:t>A </a:t>
            </a:r>
            <a:r>
              <a:rPr lang="en-US" b="1" dirty="0" err="1">
                <a:cs typeface="Arial" charset="0"/>
              </a:rPr>
              <a:t>Chaohu</a:t>
            </a:r>
            <a:r>
              <a:rPr lang="en-US" b="1" dirty="0">
                <a:cs typeface="Arial" charset="0"/>
              </a:rPr>
              <a:t> Village</a:t>
            </a:r>
          </a:p>
        </p:txBody>
      </p:sp>
      <p:pic>
        <p:nvPicPr>
          <p:cNvPr id="314372" name="Picture 5" descr="IMG_0060"/>
          <p:cNvPicPr>
            <a:picLocks noGrp="1" noChangeAspect="1" noChangeArrowheads="1"/>
          </p:cNvPicPr>
          <p:nvPr>
            <p:ph sz="quarter" idx="1"/>
          </p:nvPr>
        </p:nvPicPr>
        <p:blipFill>
          <a:blip r:embed="rId3" cstate="print"/>
          <a:srcRect/>
          <a:stretch>
            <a:fillRect/>
          </a:stretch>
        </p:blipFill>
        <p:spPr>
          <a:xfrm>
            <a:off x="1918970" y="1731963"/>
            <a:ext cx="2800350" cy="3733800"/>
          </a:xfrm>
        </p:spPr>
      </p:pic>
      <p:pic>
        <p:nvPicPr>
          <p:cNvPr id="314373" name="Picture 6" descr="IMG_0097"/>
          <p:cNvPicPr>
            <a:picLocks noGrp="1" noChangeAspect="1" noChangeArrowheads="1"/>
          </p:cNvPicPr>
          <p:nvPr>
            <p:ph sz="quarter" idx="2"/>
          </p:nvPr>
        </p:nvPicPr>
        <p:blipFill>
          <a:blip r:embed="rId4" cstate="print"/>
          <a:stretch>
            <a:fillRect/>
          </a:stretch>
        </p:blipFill>
        <p:spPr>
          <a:xfrm>
            <a:off x="6396355" y="1219200"/>
            <a:ext cx="914400" cy="1371600"/>
          </a:xfrm>
        </p:spPr>
      </p:pic>
      <p:pic>
        <p:nvPicPr>
          <p:cNvPr id="314374" name="Picture 7" descr="IMG_0071"/>
          <p:cNvPicPr>
            <a:picLocks noGrp="1" noChangeAspect="1" noChangeArrowheads="1"/>
          </p:cNvPicPr>
          <p:nvPr>
            <p:ph sz="quarter" idx="3"/>
          </p:nvPr>
        </p:nvPicPr>
        <p:blipFill>
          <a:blip r:embed="rId5" cstate="print"/>
          <a:srcRect/>
          <a:stretch>
            <a:fillRect/>
          </a:stretch>
        </p:blipFill>
        <p:spPr>
          <a:xfrm>
            <a:off x="5640705" y="3052762"/>
            <a:ext cx="2425700" cy="3424238"/>
          </a:xfrm>
        </p:spPr>
      </p:pic>
      <p:pic>
        <p:nvPicPr>
          <p:cNvPr id="314370" name="Picture 3" descr="IMG_0071"/>
          <p:cNvPicPr>
            <a:picLocks noChangeAspect="1" noChangeArrowheads="1"/>
          </p:cNvPicPr>
          <p:nvPr/>
        </p:nvPicPr>
        <p:blipFill>
          <a:blip r:embed="rId6" cstate="print"/>
          <a:srcRect/>
          <a:stretch>
            <a:fillRect/>
          </a:stretch>
        </p:blipFill>
        <p:spPr bwMode="auto">
          <a:xfrm>
            <a:off x="6057901" y="1"/>
            <a:ext cx="9525" cy="9525"/>
          </a:xfrm>
          <a:prstGeom prst="rect">
            <a:avLst/>
          </a:prstGeom>
          <a:noFill/>
          <a:ln w="9525">
            <a:noFill/>
            <a:miter lim="800000"/>
            <a:headEnd/>
            <a:tailEnd/>
          </a:ln>
        </p:spPr>
      </p:pic>
      <p:pic>
        <p:nvPicPr>
          <p:cNvPr id="314371" name="Picture 4" descr="IMG_0071"/>
          <p:cNvPicPr>
            <a:picLocks noChangeAspect="1" noChangeArrowheads="1"/>
          </p:cNvPicPr>
          <p:nvPr/>
        </p:nvPicPr>
        <p:blipFill>
          <a:blip r:embed="rId6" cstate="print"/>
          <a:srcRect/>
          <a:stretch>
            <a:fillRect/>
          </a:stretch>
        </p:blipFill>
        <p:spPr bwMode="auto">
          <a:xfrm>
            <a:off x="6057901" y="1"/>
            <a:ext cx="9525" cy="9525"/>
          </a:xfrm>
          <a:prstGeom prst="rect">
            <a:avLst/>
          </a:prstGeom>
          <a:noFill/>
          <a:ln w="9525">
            <a:noFill/>
            <a:miter lim="800000"/>
            <a:headEnd/>
            <a:tailEnd/>
          </a:ln>
        </p:spPr>
      </p:pic>
      <p:pic>
        <p:nvPicPr>
          <p:cNvPr id="314375" name="Picture 4" descr="Grandparenting.jpg"/>
          <p:cNvPicPr>
            <a:picLocks noChangeAspect="1"/>
          </p:cNvPicPr>
          <p:nvPr/>
        </p:nvPicPr>
        <p:blipFill>
          <a:blip r:embed="rId7" cstate="print"/>
          <a:srcRect/>
          <a:stretch>
            <a:fillRect/>
          </a:stretch>
        </p:blipFill>
        <p:spPr bwMode="auto">
          <a:xfrm>
            <a:off x="9053830" y="1404938"/>
            <a:ext cx="2438400" cy="300672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413760" y="-155573"/>
            <a:ext cx="8229600" cy="1143000"/>
          </a:xfrm>
        </p:spPr>
        <p:txBody>
          <a:bodyPr/>
          <a:lstStyle/>
          <a:p>
            <a:r>
              <a:rPr lang="en-US" b="1" dirty="0"/>
              <a:t>Operational Sample</a:t>
            </a:r>
          </a:p>
        </p:txBody>
      </p:sp>
      <p:sp>
        <p:nvSpPr>
          <p:cNvPr id="25602" name="Rectangle 3"/>
          <p:cNvSpPr>
            <a:spLocks noGrp="1" noChangeArrowheads="1"/>
          </p:cNvSpPr>
          <p:nvPr>
            <p:ph type="body" idx="1"/>
          </p:nvPr>
        </p:nvSpPr>
        <p:spPr>
          <a:xfrm>
            <a:off x="809625" y="762001"/>
            <a:ext cx="9890125" cy="5216525"/>
          </a:xfrm>
        </p:spPr>
        <p:txBody>
          <a:bodyPr/>
          <a:lstStyle/>
          <a:p>
            <a:r>
              <a:rPr lang="en-US" sz="2800" dirty="0">
                <a:solidFill>
                  <a:srgbClr val="000000"/>
                </a:solidFill>
              </a:rPr>
              <a:t>T</a:t>
            </a:r>
            <a:r>
              <a:rPr lang="en-US" sz="2800" dirty="0">
                <a:solidFill>
                  <a:srgbClr val="000000"/>
                </a:solidFill>
                <a:sym typeface="Wingdings" pitchFamily="2" charset="2"/>
              </a:rPr>
              <a:t>wo age-matched non-redundant cohorts of individuals 60-77 in 2001 &amp; 2018 selecting grandparents with at least one grandchild 16 years old or younger</a:t>
            </a:r>
            <a:endParaRPr lang="en-US" sz="2000" dirty="0">
              <a:solidFill>
                <a:srgbClr val="000000"/>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088020338"/>
              </p:ext>
            </p:extLst>
          </p:nvPr>
        </p:nvGraphicFramePr>
        <p:xfrm>
          <a:off x="1584961" y="2570481"/>
          <a:ext cx="8788399" cy="3754119"/>
        </p:xfrm>
        <a:graphic>
          <a:graphicData uri="http://schemas.openxmlformats.org/drawingml/2006/table">
            <a:tbl>
              <a:tblPr firstRow="1" bandRow="1">
                <a:tableStyleId>{5C22544A-7EE6-4342-B048-85BDC9FD1C3A}</a:tableStyleId>
              </a:tblPr>
              <a:tblGrid>
                <a:gridCol w="2681605">
                  <a:extLst>
                    <a:ext uri="{9D8B030D-6E8A-4147-A177-3AD203B41FA5}">
                      <a16:colId xmlns:a16="http://schemas.microsoft.com/office/drawing/2014/main" val="20000"/>
                    </a:ext>
                  </a:extLst>
                </a:gridCol>
                <a:gridCol w="2681605">
                  <a:extLst>
                    <a:ext uri="{9D8B030D-6E8A-4147-A177-3AD203B41FA5}">
                      <a16:colId xmlns:a16="http://schemas.microsoft.com/office/drawing/2014/main" val="20001"/>
                    </a:ext>
                  </a:extLst>
                </a:gridCol>
                <a:gridCol w="3425189">
                  <a:extLst>
                    <a:ext uri="{9D8B030D-6E8A-4147-A177-3AD203B41FA5}">
                      <a16:colId xmlns:a16="http://schemas.microsoft.com/office/drawing/2014/main" val="20002"/>
                    </a:ext>
                  </a:extLst>
                </a:gridCol>
              </a:tblGrid>
              <a:tr h="1251683">
                <a:tc>
                  <a:txBody>
                    <a:bodyPr/>
                    <a:lstStyle/>
                    <a:p>
                      <a:pPr algn="ctr"/>
                      <a:r>
                        <a:rPr lang="en-US" sz="3600" dirty="0">
                          <a:solidFill>
                            <a:srgbClr val="000000"/>
                          </a:solidFill>
                        </a:rPr>
                        <a:t>Cohort/Year</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ctr"/>
                      <a:r>
                        <a:rPr lang="en-US" sz="3600" dirty="0">
                          <a:solidFill>
                            <a:srgbClr val="000000"/>
                          </a:solidFill>
                        </a:rPr>
                        <a:t>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lang="en-US" sz="3600" dirty="0">
                          <a:solidFill>
                            <a:srgbClr val="000000"/>
                          </a:solidFill>
                        </a:rPr>
                        <a:t>Mean Age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1251218">
                <a:tc>
                  <a:txBody>
                    <a:bodyPr/>
                    <a:lstStyle/>
                    <a:p>
                      <a:pPr algn="ctr"/>
                      <a:r>
                        <a:rPr lang="en-US" sz="3200" b="1" dirty="0">
                          <a:solidFill>
                            <a:srgbClr val="000000"/>
                          </a:solidFill>
                        </a:rPr>
                        <a:t>2001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b="1" dirty="0">
                          <a:solidFill>
                            <a:srgbClr val="000000"/>
                          </a:solidFill>
                        </a:rPr>
                        <a:t>1,185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b="1" dirty="0">
                          <a:solidFill>
                            <a:srgbClr val="000000"/>
                          </a:solidFill>
                        </a:rPr>
                        <a:t>68.2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51218">
                <a:tc>
                  <a:txBody>
                    <a:bodyPr/>
                    <a:lstStyle/>
                    <a:p>
                      <a:pPr algn="ctr"/>
                      <a:r>
                        <a:rPr lang="en-US" sz="3200" b="1" dirty="0">
                          <a:solidFill>
                            <a:srgbClr val="000000"/>
                          </a:solidFill>
                        </a:rPr>
                        <a:t>2018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b="1" dirty="0">
                          <a:solidFill>
                            <a:srgbClr val="000000"/>
                          </a:solidFill>
                        </a:rPr>
                        <a:t>   777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3200" b="1" dirty="0">
                          <a:solidFill>
                            <a:srgbClr val="000000"/>
                          </a:solidFill>
                        </a:rPr>
                        <a:t>66.8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ext uri="{D42A27DB-BD31-4B8C-83A1-F6EECF244321}">
                <p14:modId xmlns:p14="http://schemas.microsoft.com/office/powerpoint/2010/main" val="2583400044"/>
              </p:ext>
            </p:extLst>
          </p:nvPr>
        </p:nvGraphicFramePr>
        <p:xfrm>
          <a:off x="1362075" y="309563"/>
          <a:ext cx="9139238" cy="6127750"/>
        </p:xfrm>
        <a:graphic>
          <a:graphicData uri="http://schemas.openxmlformats.org/presentationml/2006/ole">
            <mc:AlternateContent xmlns:mc="http://schemas.openxmlformats.org/markup-compatibility/2006">
              <mc:Choice xmlns:v="urn:schemas-microsoft-com:vml" Requires="v">
                <p:oleObj name="Worksheet" r:id="rId2" imgW="8718661" imgH="5949906" progId="Excel.Sheet.8">
                  <p:embed/>
                </p:oleObj>
              </mc:Choice>
              <mc:Fallback>
                <p:oleObj name="Worksheet" r:id="rId2" imgW="8718661" imgH="5949906" progId="Excel.Sheet.8">
                  <p:embed/>
                  <p:pic>
                    <p:nvPicPr>
                      <p:cNvPr id="2" name="Object 1"/>
                      <p:cNvPicPr>
                        <a:picLocks noChangeArrowheads="1"/>
                      </p:cNvPicPr>
                      <p:nvPr/>
                    </p:nvPicPr>
                    <p:blipFill>
                      <a:blip r:embed="rId3"/>
                      <a:srcRect/>
                      <a:stretch>
                        <a:fillRect/>
                      </a:stretch>
                    </p:blipFill>
                    <p:spPr bwMode="auto">
                      <a:xfrm>
                        <a:off x="1362075" y="309563"/>
                        <a:ext cx="9139238" cy="61277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7105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p:cNvGraphicFramePr>
          <p:nvPr>
            <p:extLst>
              <p:ext uri="{D42A27DB-BD31-4B8C-83A1-F6EECF244321}">
                <p14:modId xmlns:p14="http://schemas.microsoft.com/office/powerpoint/2010/main" val="1835165534"/>
              </p:ext>
            </p:extLst>
          </p:nvPr>
        </p:nvGraphicFramePr>
        <p:xfrm>
          <a:off x="1295400" y="355600"/>
          <a:ext cx="9117013" cy="6140450"/>
        </p:xfrm>
        <a:graphic>
          <a:graphicData uri="http://schemas.openxmlformats.org/presentationml/2006/ole">
            <mc:AlternateContent xmlns:mc="http://schemas.openxmlformats.org/markup-compatibility/2006">
              <mc:Choice xmlns:v="urn:schemas-microsoft-com:vml" Requires="v">
                <p:oleObj name="Worksheet" r:id="rId2" imgW="8699327" imgH="5962519" progId="Excel.Sheet.8">
                  <p:embed/>
                </p:oleObj>
              </mc:Choice>
              <mc:Fallback>
                <p:oleObj name="Worksheet" r:id="rId2" imgW="8699327" imgH="5962519" progId="Excel.Sheet.8">
                  <p:embed/>
                  <p:pic>
                    <p:nvPicPr>
                      <p:cNvPr id="2" name="Object 1"/>
                      <p:cNvPicPr>
                        <a:picLocks noChangeArrowheads="1"/>
                      </p:cNvPicPr>
                      <p:nvPr/>
                    </p:nvPicPr>
                    <p:blipFill>
                      <a:blip r:embed="rId3"/>
                      <a:srcRect/>
                      <a:stretch>
                        <a:fillRect/>
                      </a:stretch>
                    </p:blipFill>
                    <p:spPr bwMode="auto">
                      <a:xfrm>
                        <a:off x="1295400" y="355600"/>
                        <a:ext cx="9117013" cy="61404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6359723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78378</TotalTime>
  <Words>1089</Words>
  <Application>Microsoft Macintosh PowerPoint</Application>
  <PresentationFormat>Widescreen</PresentationFormat>
  <Paragraphs>143</Paragraphs>
  <Slides>24</Slides>
  <Notes>12</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Wingdings</vt:lpstr>
      <vt:lpstr>1_Office Theme</vt:lpstr>
      <vt:lpstr>2_Office Theme</vt:lpstr>
      <vt:lpstr>Worksheet</vt:lpstr>
      <vt:lpstr>Change in Care Provided to Grandchildren by Older Grandparents in Rural China  Associations with Shifting Demographics in the 2000s   </vt:lpstr>
      <vt:lpstr>Changing Conditions in China</vt:lpstr>
      <vt:lpstr>Migration Streams in China</vt:lpstr>
      <vt:lpstr>Purpose of Research</vt:lpstr>
      <vt:lpstr>Longitudinal Study of Older Adults in Anhui Province China</vt:lpstr>
      <vt:lpstr>A Chaohu Village</vt:lpstr>
      <vt:lpstr>Operational Sample</vt:lpstr>
      <vt:lpstr>PowerPoint Presentation</vt:lpstr>
      <vt:lpstr>PowerPoint Presentation</vt:lpstr>
      <vt:lpstr>Outcome Measure</vt:lpstr>
      <vt:lpstr>Grandmother vs. Grandfather Caregivers</vt:lpstr>
      <vt:lpstr>PowerPoint Presentation</vt:lpstr>
      <vt:lpstr>Analytic Technique</vt:lpstr>
      <vt:lpstr>Operationalizing Cohort Change in Grandmothers Caregiving for Grandchildren</vt:lpstr>
      <vt:lpstr>Family and Health Variable Clusters in O-B Analysis</vt:lpstr>
      <vt:lpstr>Cohort (20012018) Change in Part-time Caregiving by Grandmothers: Endowment Effects</vt:lpstr>
      <vt:lpstr>Cohort (20012018) Change in Part-time Caregiving by Grandmothers: Endowment Effects</vt:lpstr>
      <vt:lpstr>Cohort (20012018) Change in Part-time Caregiving by Grandmothers: Endowment Effects</vt:lpstr>
      <vt:lpstr>Cohort (20012018) Change in Full-time Caregiving by Grandmothers: Endowment Effects</vt:lpstr>
      <vt:lpstr>Cohort (20012018) Change in Full-time Caregiving by Grandmothers: Endowment Effects</vt:lpstr>
      <vt:lpstr>Cohort (20012018) Change in Full-time Caregiving by Grandmothers: Endowment Effects</vt:lpstr>
      <vt:lpstr>Summary</vt:lpstr>
      <vt:lpstr>Discussion</vt:lpstr>
      <vt:lpstr>Thank you for listening!  We thank the National Natural Science Foundation of China (71573207, 72074177) and the Fogarty International Center of the National Institutes of Health (R03 TW01060) for funding this project.  Special thanks to Prof. Li Shuzhuo and his research team at Xi’an Jiaotong University for their collaboration and invaluable contribution to the data infrastructure of this project.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merrils</dc:creator>
  <cp:lastModifiedBy>Ryan Hoffmann</cp:lastModifiedBy>
  <cp:revision>250</cp:revision>
  <dcterms:created xsi:type="dcterms:W3CDTF">2017-10-28T22:34:01Z</dcterms:created>
  <dcterms:modified xsi:type="dcterms:W3CDTF">2023-07-05T21:30:50Z</dcterms:modified>
</cp:coreProperties>
</file>